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1" r:id="rId3"/>
    <p:sldId id="377" r:id="rId4"/>
    <p:sldId id="418" r:id="rId5"/>
    <p:sldId id="419" r:id="rId6"/>
    <p:sldId id="379" r:id="rId7"/>
    <p:sldId id="374" r:id="rId8"/>
    <p:sldId id="382" r:id="rId9"/>
    <p:sldId id="417" r:id="rId10"/>
    <p:sldId id="416" r:id="rId11"/>
    <p:sldId id="415" r:id="rId12"/>
    <p:sldId id="391" r:id="rId13"/>
    <p:sldId id="392" r:id="rId14"/>
    <p:sldId id="403" r:id="rId15"/>
    <p:sldId id="404" r:id="rId16"/>
    <p:sldId id="420" r:id="rId17"/>
    <p:sldId id="32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0D220"/>
    <a:srgbClr val="FF0000"/>
    <a:srgbClr val="FF3300"/>
    <a:srgbClr val="E3E818"/>
    <a:srgbClr val="A3A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D0F02-2E68-4F2A-8F1D-ADDD44B5E5C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A0A829-4E7A-4938-9590-F1056A875C81}">
      <dgm:prSet phldrT="[Metin]"/>
      <dgm:spPr/>
      <dgm:t>
        <a:bodyPr/>
        <a:lstStyle/>
        <a:p>
          <a:r>
            <a:rPr lang="tr-TR" b="0" dirty="0" smtClean="0"/>
            <a:t>Okul Eğitimi Akreditasyon Süreci</a:t>
          </a:r>
          <a:endParaRPr lang="tr-TR" b="0" dirty="0"/>
        </a:p>
      </dgm:t>
    </dgm:pt>
    <dgm:pt modelId="{DF578E7E-B842-4F86-B3FB-DE69696B6A73}" type="parTrans" cxnId="{94B4AA71-3280-401B-87B2-692B000DF731}">
      <dgm:prSet/>
      <dgm:spPr/>
      <dgm:t>
        <a:bodyPr/>
        <a:lstStyle/>
        <a:p>
          <a:endParaRPr lang="tr-TR"/>
        </a:p>
      </dgm:t>
    </dgm:pt>
    <dgm:pt modelId="{02BD813A-4E20-4954-966F-7C9FA6716B2A}" type="sibTrans" cxnId="{94B4AA71-3280-401B-87B2-692B000DF731}">
      <dgm:prSet custT="1"/>
      <dgm:spPr/>
      <dgm:t>
        <a:bodyPr/>
        <a:lstStyle/>
        <a:p>
          <a:r>
            <a:rPr lang="tr-TR" sz="1800" dirty="0" smtClean="0"/>
            <a:t>2023 </a:t>
          </a:r>
          <a:r>
            <a:rPr lang="tr-TR" sz="1800" dirty="0" smtClean="0"/>
            <a:t>yılı Konsorsiyum Okullarının Belirlenmesi Kriterleri</a:t>
          </a:r>
          <a:endParaRPr lang="tr-TR" sz="1800" dirty="0"/>
        </a:p>
      </dgm:t>
    </dgm:pt>
    <dgm:pt modelId="{621FAA94-8E68-4F31-8742-B6FC5B8D7624}">
      <dgm:prSet phldrT="[Metin]"/>
      <dgm:spPr/>
      <dgm:t>
        <a:bodyPr/>
        <a:lstStyle/>
        <a:p>
          <a:r>
            <a:rPr lang="tr-TR" b="0" dirty="0" smtClean="0"/>
            <a:t>Soru - Cevap</a:t>
          </a:r>
          <a:endParaRPr lang="tr-TR" b="0" dirty="0"/>
        </a:p>
      </dgm:t>
    </dgm:pt>
    <dgm:pt modelId="{29B02A74-93BD-42A2-8DA7-53FBAD8A4251}" type="parTrans" cxnId="{7C468F14-FEE4-4D6C-A550-1B83B63E63A4}">
      <dgm:prSet/>
      <dgm:spPr/>
      <dgm:t>
        <a:bodyPr/>
        <a:lstStyle/>
        <a:p>
          <a:endParaRPr lang="tr-TR"/>
        </a:p>
      </dgm:t>
    </dgm:pt>
    <dgm:pt modelId="{C7D7718E-BF6B-4744-B4F2-AFA421B51411}" type="sibTrans" cxnId="{7C468F14-FEE4-4D6C-A550-1B83B63E63A4}">
      <dgm:prSet custT="1"/>
      <dgm:spPr/>
      <dgm:t>
        <a:bodyPr/>
        <a:lstStyle/>
        <a:p>
          <a:r>
            <a:rPr lang="tr-TR" sz="1800" dirty="0" smtClean="0"/>
            <a:t>Başvuru Formu</a:t>
          </a:r>
          <a:endParaRPr lang="tr-TR" sz="1800" dirty="0"/>
        </a:p>
      </dgm:t>
    </dgm:pt>
    <dgm:pt modelId="{C321B5B4-AC13-415E-8D3C-83CC8B1A7197}" type="pres">
      <dgm:prSet presAssocID="{041D0F02-2E68-4F2A-8F1D-ADDD44B5E5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28F850A-C3CF-468B-A035-65883B3A477C}" type="pres">
      <dgm:prSet presAssocID="{5CA0A829-4E7A-4938-9590-F1056A875C81}" presName="composite" presStyleCnt="0"/>
      <dgm:spPr/>
    </dgm:pt>
    <dgm:pt modelId="{7C067546-4F25-4E55-8211-20A30C12D47B}" type="pres">
      <dgm:prSet presAssocID="{5CA0A829-4E7A-4938-9590-F1056A875C8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BDFA92-65BF-4182-8C0F-EBC1CBA005FE}" type="pres">
      <dgm:prSet presAssocID="{5CA0A829-4E7A-4938-9590-F1056A875C8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1A7EB9-9EE1-4C13-A74E-543C27535569}" type="pres">
      <dgm:prSet presAssocID="{5CA0A829-4E7A-4938-9590-F1056A875C81}" presName="BalanceSpacing" presStyleCnt="0"/>
      <dgm:spPr/>
    </dgm:pt>
    <dgm:pt modelId="{FBD46B62-D5A5-44AC-B684-EE1AB3659B2A}" type="pres">
      <dgm:prSet presAssocID="{5CA0A829-4E7A-4938-9590-F1056A875C81}" presName="BalanceSpacing1" presStyleCnt="0"/>
      <dgm:spPr/>
    </dgm:pt>
    <dgm:pt modelId="{4462CA32-CB00-4F14-929B-775BBD41F0F4}" type="pres">
      <dgm:prSet presAssocID="{02BD813A-4E20-4954-966F-7C9FA6716B2A}" presName="Accent1Text" presStyleLbl="node1" presStyleIdx="1" presStyleCnt="4"/>
      <dgm:spPr/>
      <dgm:t>
        <a:bodyPr/>
        <a:lstStyle/>
        <a:p>
          <a:endParaRPr lang="tr-TR"/>
        </a:p>
      </dgm:t>
    </dgm:pt>
    <dgm:pt modelId="{9926DC3C-04C1-4B01-A5FC-A4F5FBF352B4}" type="pres">
      <dgm:prSet presAssocID="{02BD813A-4E20-4954-966F-7C9FA6716B2A}" presName="spaceBetweenRectangles" presStyleCnt="0"/>
      <dgm:spPr/>
    </dgm:pt>
    <dgm:pt modelId="{658C4179-145D-4AAF-849B-C5FB1813E83A}" type="pres">
      <dgm:prSet presAssocID="{621FAA94-8E68-4F31-8742-B6FC5B8D7624}" presName="composite" presStyleCnt="0"/>
      <dgm:spPr/>
    </dgm:pt>
    <dgm:pt modelId="{6C809FDC-5A5D-4490-AC3E-68C5C7DFC341}" type="pres">
      <dgm:prSet presAssocID="{621FAA94-8E68-4F31-8742-B6FC5B8D7624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C6270A-6B4C-4920-B027-2AABEF779C4A}" type="pres">
      <dgm:prSet presAssocID="{621FAA94-8E68-4F31-8742-B6FC5B8D762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B35F11-BB5F-409A-A965-10908DD90DA1}" type="pres">
      <dgm:prSet presAssocID="{621FAA94-8E68-4F31-8742-B6FC5B8D7624}" presName="BalanceSpacing" presStyleCnt="0"/>
      <dgm:spPr/>
    </dgm:pt>
    <dgm:pt modelId="{4C31BB42-B277-45DF-AFB0-304620D63577}" type="pres">
      <dgm:prSet presAssocID="{621FAA94-8E68-4F31-8742-B6FC5B8D7624}" presName="BalanceSpacing1" presStyleCnt="0"/>
      <dgm:spPr/>
    </dgm:pt>
    <dgm:pt modelId="{8D7EF546-37C3-467B-89C5-FB1A4CB66614}" type="pres">
      <dgm:prSet presAssocID="{C7D7718E-BF6B-4744-B4F2-AFA421B51411}" presName="Accent1Text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BA606C75-9CB6-4E26-9C1D-F9C0AF98FE55}" type="presOf" srcId="{041D0F02-2E68-4F2A-8F1D-ADDD44B5E5CA}" destId="{C321B5B4-AC13-415E-8D3C-83CC8B1A7197}" srcOrd="0" destOrd="0" presId="urn:microsoft.com/office/officeart/2008/layout/AlternatingHexagons"/>
    <dgm:cxn modelId="{E7A513EF-2148-43A3-A028-F1CF92A58A41}" type="presOf" srcId="{C7D7718E-BF6B-4744-B4F2-AFA421B51411}" destId="{8D7EF546-37C3-467B-89C5-FB1A4CB66614}" srcOrd="0" destOrd="0" presId="urn:microsoft.com/office/officeart/2008/layout/AlternatingHexagons"/>
    <dgm:cxn modelId="{7C468F14-FEE4-4D6C-A550-1B83B63E63A4}" srcId="{041D0F02-2E68-4F2A-8F1D-ADDD44B5E5CA}" destId="{621FAA94-8E68-4F31-8742-B6FC5B8D7624}" srcOrd="1" destOrd="0" parTransId="{29B02A74-93BD-42A2-8DA7-53FBAD8A4251}" sibTransId="{C7D7718E-BF6B-4744-B4F2-AFA421B51411}"/>
    <dgm:cxn modelId="{1F090BA1-51F0-4B87-8F40-71AB896AFAEF}" type="presOf" srcId="{5CA0A829-4E7A-4938-9590-F1056A875C81}" destId="{7C067546-4F25-4E55-8211-20A30C12D47B}" srcOrd="0" destOrd="0" presId="urn:microsoft.com/office/officeart/2008/layout/AlternatingHexagons"/>
    <dgm:cxn modelId="{40E91D0A-35DF-4E59-A052-C7DFD8F20BBA}" type="presOf" srcId="{02BD813A-4E20-4954-966F-7C9FA6716B2A}" destId="{4462CA32-CB00-4F14-929B-775BBD41F0F4}" srcOrd="0" destOrd="0" presId="urn:microsoft.com/office/officeart/2008/layout/AlternatingHexagons"/>
    <dgm:cxn modelId="{080E5CE5-7C2F-4D67-902A-0A6890C8DA27}" type="presOf" srcId="{621FAA94-8E68-4F31-8742-B6FC5B8D7624}" destId="{6C809FDC-5A5D-4490-AC3E-68C5C7DFC341}" srcOrd="0" destOrd="0" presId="urn:microsoft.com/office/officeart/2008/layout/AlternatingHexagons"/>
    <dgm:cxn modelId="{94B4AA71-3280-401B-87B2-692B000DF731}" srcId="{041D0F02-2E68-4F2A-8F1D-ADDD44B5E5CA}" destId="{5CA0A829-4E7A-4938-9590-F1056A875C81}" srcOrd="0" destOrd="0" parTransId="{DF578E7E-B842-4F86-B3FB-DE69696B6A73}" sibTransId="{02BD813A-4E20-4954-966F-7C9FA6716B2A}"/>
    <dgm:cxn modelId="{3AA8D5C3-F295-4643-9193-91A740F9A8A1}" type="presParOf" srcId="{C321B5B4-AC13-415E-8D3C-83CC8B1A7197}" destId="{128F850A-C3CF-468B-A035-65883B3A477C}" srcOrd="0" destOrd="0" presId="urn:microsoft.com/office/officeart/2008/layout/AlternatingHexagons"/>
    <dgm:cxn modelId="{9B1F9F1F-F70E-4BA4-ADB9-F34B37558DED}" type="presParOf" srcId="{128F850A-C3CF-468B-A035-65883B3A477C}" destId="{7C067546-4F25-4E55-8211-20A30C12D47B}" srcOrd="0" destOrd="0" presId="urn:microsoft.com/office/officeart/2008/layout/AlternatingHexagons"/>
    <dgm:cxn modelId="{06B7DD86-7680-4D55-91CC-3021C5434C25}" type="presParOf" srcId="{128F850A-C3CF-468B-A035-65883B3A477C}" destId="{3BBDFA92-65BF-4182-8C0F-EBC1CBA005FE}" srcOrd="1" destOrd="0" presId="urn:microsoft.com/office/officeart/2008/layout/AlternatingHexagons"/>
    <dgm:cxn modelId="{50BCA5CE-10F7-4FD7-AA6D-C11632B29544}" type="presParOf" srcId="{128F850A-C3CF-468B-A035-65883B3A477C}" destId="{FA1A7EB9-9EE1-4C13-A74E-543C27535569}" srcOrd="2" destOrd="0" presId="urn:microsoft.com/office/officeart/2008/layout/AlternatingHexagons"/>
    <dgm:cxn modelId="{7DDC73FF-427E-4517-8235-D3ED6F781FDC}" type="presParOf" srcId="{128F850A-C3CF-468B-A035-65883B3A477C}" destId="{FBD46B62-D5A5-44AC-B684-EE1AB3659B2A}" srcOrd="3" destOrd="0" presId="urn:microsoft.com/office/officeart/2008/layout/AlternatingHexagons"/>
    <dgm:cxn modelId="{AA6B29FC-D344-466D-BBD6-BDE7282A2BE6}" type="presParOf" srcId="{128F850A-C3CF-468B-A035-65883B3A477C}" destId="{4462CA32-CB00-4F14-929B-775BBD41F0F4}" srcOrd="4" destOrd="0" presId="urn:microsoft.com/office/officeart/2008/layout/AlternatingHexagons"/>
    <dgm:cxn modelId="{19E222B8-13B8-4EAF-82FF-5C740C88D2D8}" type="presParOf" srcId="{C321B5B4-AC13-415E-8D3C-83CC8B1A7197}" destId="{9926DC3C-04C1-4B01-A5FC-A4F5FBF352B4}" srcOrd="1" destOrd="0" presId="urn:microsoft.com/office/officeart/2008/layout/AlternatingHexagons"/>
    <dgm:cxn modelId="{4EE4CB6B-35E3-4F68-926C-02274F6E8A81}" type="presParOf" srcId="{C321B5B4-AC13-415E-8D3C-83CC8B1A7197}" destId="{658C4179-145D-4AAF-849B-C5FB1813E83A}" srcOrd="2" destOrd="0" presId="urn:microsoft.com/office/officeart/2008/layout/AlternatingHexagons"/>
    <dgm:cxn modelId="{94AB35E2-1CAF-40B7-BEBF-8CC65A77C6FA}" type="presParOf" srcId="{658C4179-145D-4AAF-849B-C5FB1813E83A}" destId="{6C809FDC-5A5D-4490-AC3E-68C5C7DFC341}" srcOrd="0" destOrd="0" presId="urn:microsoft.com/office/officeart/2008/layout/AlternatingHexagons"/>
    <dgm:cxn modelId="{8249767D-233D-47C2-9526-082365455159}" type="presParOf" srcId="{658C4179-145D-4AAF-849B-C5FB1813E83A}" destId="{68C6270A-6B4C-4920-B027-2AABEF779C4A}" srcOrd="1" destOrd="0" presId="urn:microsoft.com/office/officeart/2008/layout/AlternatingHexagons"/>
    <dgm:cxn modelId="{648E6411-F673-4536-8FAA-95BDEFEA4EAA}" type="presParOf" srcId="{658C4179-145D-4AAF-849B-C5FB1813E83A}" destId="{CAB35F11-BB5F-409A-A965-10908DD90DA1}" srcOrd="2" destOrd="0" presId="urn:microsoft.com/office/officeart/2008/layout/AlternatingHexagons"/>
    <dgm:cxn modelId="{8E9C76C7-8001-408F-AB64-0AB2AB6BD163}" type="presParOf" srcId="{658C4179-145D-4AAF-849B-C5FB1813E83A}" destId="{4C31BB42-B277-45DF-AFB0-304620D63577}" srcOrd="3" destOrd="0" presId="urn:microsoft.com/office/officeart/2008/layout/AlternatingHexagons"/>
    <dgm:cxn modelId="{E1FB689C-728C-4E1D-8E71-5FC40228DAFE}" type="presParOf" srcId="{658C4179-145D-4AAF-849B-C5FB1813E83A}" destId="{8D7EF546-37C3-467B-89C5-FB1A4CB666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67546-4F25-4E55-8211-20A30C12D47B}">
      <dsp:nvSpPr>
        <dsp:cNvPr id="0" name=""/>
        <dsp:cNvSpPr/>
      </dsp:nvSpPr>
      <dsp:spPr>
        <a:xfrm rot="5400000">
          <a:off x="3319636" y="898607"/>
          <a:ext cx="2180242" cy="18968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kern="1200" dirty="0" smtClean="0"/>
            <a:t>Okul Eğitimi Akreditasyon Süreci</a:t>
          </a:r>
          <a:endParaRPr lang="tr-TR" sz="1700" b="0" kern="1200" dirty="0"/>
        </a:p>
      </dsp:txBody>
      <dsp:txXfrm rot="-5400000">
        <a:off x="3756938" y="1096645"/>
        <a:ext cx="1305638" cy="1500734"/>
      </dsp:txXfrm>
    </dsp:sp>
    <dsp:sp modelId="{3BBDFA92-65BF-4182-8C0F-EBC1CBA005FE}">
      <dsp:nvSpPr>
        <dsp:cNvPr id="0" name=""/>
        <dsp:cNvSpPr/>
      </dsp:nvSpPr>
      <dsp:spPr>
        <a:xfrm>
          <a:off x="5415721" y="1192940"/>
          <a:ext cx="2433150" cy="130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2CA32-CB00-4F14-929B-775BBD41F0F4}">
      <dsp:nvSpPr>
        <dsp:cNvPr id="0" name=""/>
        <dsp:cNvSpPr/>
      </dsp:nvSpPr>
      <dsp:spPr>
        <a:xfrm rot="5400000">
          <a:off x="1271081" y="898607"/>
          <a:ext cx="2180242" cy="18968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2023 </a:t>
          </a:r>
          <a:r>
            <a:rPr lang="tr-TR" sz="1800" kern="1200" dirty="0" smtClean="0"/>
            <a:t>yılı Konsorsiyum Okullarının Belirlenmesi Kriterleri</a:t>
          </a:r>
          <a:endParaRPr lang="tr-TR" sz="1800" kern="1200" dirty="0"/>
        </a:p>
      </dsp:txBody>
      <dsp:txXfrm rot="-5400000">
        <a:off x="1708383" y="1096645"/>
        <a:ext cx="1305638" cy="1500734"/>
      </dsp:txXfrm>
    </dsp:sp>
    <dsp:sp modelId="{6C809FDC-5A5D-4490-AC3E-68C5C7DFC341}">
      <dsp:nvSpPr>
        <dsp:cNvPr id="0" name=""/>
        <dsp:cNvSpPr/>
      </dsp:nvSpPr>
      <dsp:spPr>
        <a:xfrm rot="5400000">
          <a:off x="2291434" y="2749197"/>
          <a:ext cx="2180242" cy="18968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kern="1200" dirty="0" smtClean="0"/>
            <a:t>Soru - Cevap</a:t>
          </a:r>
          <a:endParaRPr lang="tr-TR" sz="1700" b="0" kern="1200" dirty="0"/>
        </a:p>
      </dsp:txBody>
      <dsp:txXfrm rot="-5400000">
        <a:off x="2728736" y="2947235"/>
        <a:ext cx="1305638" cy="1500734"/>
      </dsp:txXfrm>
    </dsp:sp>
    <dsp:sp modelId="{68C6270A-6B4C-4920-B027-2AABEF779C4A}">
      <dsp:nvSpPr>
        <dsp:cNvPr id="0" name=""/>
        <dsp:cNvSpPr/>
      </dsp:nvSpPr>
      <dsp:spPr>
        <a:xfrm>
          <a:off x="0" y="3043530"/>
          <a:ext cx="2354661" cy="130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EF546-37C3-467B-89C5-FB1A4CB66614}">
      <dsp:nvSpPr>
        <dsp:cNvPr id="0" name=""/>
        <dsp:cNvSpPr/>
      </dsp:nvSpPr>
      <dsp:spPr>
        <a:xfrm rot="5400000">
          <a:off x="4339990" y="2749197"/>
          <a:ext cx="2180242" cy="18968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Başvuru Formu</a:t>
          </a:r>
          <a:endParaRPr lang="tr-TR" sz="1800" kern="1200" dirty="0"/>
        </a:p>
      </dsp:txBody>
      <dsp:txXfrm rot="-5400000">
        <a:off x="4777292" y="2947235"/>
        <a:ext cx="1305638" cy="150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250F-6B90-4930-82A2-E8509F3E8B38}" type="datetimeFigureOut">
              <a:rPr lang="tr-TR" smtClean="0"/>
              <a:pPr/>
              <a:t>5.01.2023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0AD4-697E-4316-A16F-99C2D6878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4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CDBB-52F7-42AA-B735-A3E299762D25}" type="datetimeFigureOut">
              <a:rPr lang="tr-TR" smtClean="0"/>
              <a:pPr/>
              <a:t>5.01.2023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D63D-E6A3-4CA6-9748-3AAC90174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8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2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00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16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38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7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D63D-E6A3-4CA6-9748-3AAC9017471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57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82C2-C149-4F6E-985F-E48149168412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47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F067-A199-45BD-BF78-9F90F008D2DB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29693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6E8-11CA-48D9-AB98-D65A1B5FAD74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15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B1F2-E62C-4D82-84B2-6F6245922187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4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845-23EA-4BD7-8C36-D131153D085A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7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F067-A199-45BD-BF78-9F90F008D2DB}" type="datetime1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6075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EED2-CCBC-4A63-9EE4-AF2AF2D3830D}" type="datetime1">
              <a:rPr lang="tr-TR" smtClean="0"/>
              <a:t>5.01.2023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23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9B5B-4E62-40AD-AE14-F33CD4B30658}" type="datetime1">
              <a:rPr lang="tr-TR" smtClean="0"/>
              <a:t>5.01.2023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6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3500-BA9C-4A28-86F7-97A08A19650A}" type="datetime1">
              <a:rPr lang="tr-TR" smtClean="0"/>
              <a:t>5.01.2023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74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0906-DECD-490E-94D9-BEB987C540C2}" type="datetime1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8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F067-A199-45BD-BF78-9F90F008D2DB}" type="datetime1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11069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F067-A199-45BD-BF78-9F90F008D2DB}" type="datetime1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35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ekihoca46@gmail.com" TargetMode="External"/><Relationship Id="rId5" Type="http://schemas.openxmlformats.org/officeDocument/2006/relationships/hyperlink" Target="mailto:kursatciftci@gmail.com" TargetMode="External"/><Relationship Id="rId4" Type="http://schemas.openxmlformats.org/officeDocument/2006/relationships/hyperlink" Target="mailto:arge46@meb.gov.t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39416" y="3501008"/>
            <a:ext cx="106571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>
              <a:solidFill>
                <a:srgbClr val="FFC000"/>
              </a:solidFill>
            </a:endParaRPr>
          </a:p>
          <a:p>
            <a:pPr algn="ctr"/>
            <a:endParaRPr lang="tr-TR" sz="2400" dirty="0">
              <a:solidFill>
                <a:srgbClr val="FFC0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ERASMUS</a:t>
            </a:r>
            <a:r>
              <a:rPr lang="tr-T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PROGRAMI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YILI KONSORSİYUM BAŞVURUSU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BİLGİLENDİRME TOPLANTISI</a:t>
            </a:r>
            <a:endParaRPr lang="tr-T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175623" y="2801600"/>
            <a:ext cx="6214099" cy="3919875"/>
            <a:chOff x="-303019" y="2272815"/>
            <a:chExt cx="6214099" cy="391987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392" y="32849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6"/>
                </a:solidFill>
              </a:rPr>
              <a:t>Avrupa Yeşil Mutabakatı </a:t>
            </a:r>
            <a:r>
              <a:rPr lang="tr-TR" dirty="0"/>
              <a:t>ile uyumlu olarak </a:t>
            </a:r>
            <a:r>
              <a:rPr lang="tr-TR" dirty="0" err="1"/>
              <a:t>Erasmus</a:t>
            </a:r>
            <a:r>
              <a:rPr lang="tr-TR" dirty="0"/>
              <a:t>+;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</a:t>
            </a:r>
            <a:r>
              <a:rPr lang="tr-TR" dirty="0" smtClean="0"/>
              <a:t>atılımcıları </a:t>
            </a:r>
            <a:r>
              <a:rPr lang="tr-TR" dirty="0"/>
              <a:t>uçağa alternatif olarak daha düşük karbonlu araçlarla seyahat etmeye teşvik ediyor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</a:t>
            </a:r>
            <a:r>
              <a:rPr lang="tr-TR" dirty="0" smtClean="0"/>
              <a:t>roje </a:t>
            </a:r>
            <a:r>
              <a:rPr lang="tr-TR" dirty="0"/>
              <a:t>faaliyetleri kişilere sürdürülebilir toplumlar, yaşam tarzları ve ekonomiler yaratmak için gerekli anlayış ve becerileri edindirmeyi amaçlıyor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43" y="16913"/>
            <a:ext cx="6547098" cy="3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910427"/>
            <a:ext cx="6214099" cy="3919875"/>
            <a:chOff x="-303019" y="2272815"/>
            <a:chExt cx="6214099" cy="3919875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89" y="139042"/>
            <a:ext cx="2953622" cy="256831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23392" y="2492896"/>
            <a:ext cx="114966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000000"/>
              </a:solidFill>
              <a:latin typeface="Bahnschrift" panose="020B0502040204020203" pitchFamily="34" charset="0"/>
              <a:ea typeface="Calibri" panose="020F0502020204030204" pitchFamily="34" charset="0"/>
              <a:cs typeface="Bahnschrift" panose="020B0502040204020203" pitchFamily="34" charset="0"/>
            </a:endParaRPr>
          </a:p>
          <a:p>
            <a:r>
              <a:rPr lang="tr-TR" dirty="0" smtClean="0">
                <a:solidFill>
                  <a:srgbClr val="00B0F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Dijital </a:t>
            </a:r>
            <a:r>
              <a:rPr lang="tr-TR" dirty="0">
                <a:solidFill>
                  <a:srgbClr val="00B0F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Eğitim Eylem Planının 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öncelikleri doğrultusunda </a:t>
            </a:r>
            <a:r>
              <a:rPr lang="tr-TR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Erasmus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+, </a:t>
            </a:r>
            <a:endParaRPr lang="tr-TR" dirty="0" smtClean="0">
              <a:solidFill>
                <a:srgbClr val="000000"/>
              </a:solidFill>
              <a:latin typeface="Bahnschrift" panose="020B0502040204020203" pitchFamily="34" charset="0"/>
              <a:ea typeface="Calibri" panose="020F0502020204030204" pitchFamily="34" charset="0"/>
              <a:cs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905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E</a:t>
            </a:r>
            <a:r>
              <a:rPr lang="tr-TR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rişilebilir 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ve yüksek kalitede dijital öğrenmeyi geliştiriyor </a:t>
            </a:r>
          </a:p>
          <a:p>
            <a:pPr marL="285750" indent="-285750">
              <a:lnSpc>
                <a:spcPct val="150000"/>
              </a:lnSpc>
              <a:spcAft>
                <a:spcPts val="905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Ö</a:t>
            </a:r>
            <a:r>
              <a:rPr lang="tr-TR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ğretmenlerin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, eğitmenlerin, gençlerin ve gençlik çalışanları vb. kesimlerin dijital araçları kullanma becerilerini artırıyor </a:t>
            </a:r>
          </a:p>
          <a:p>
            <a:pPr marL="285750" indent="-285750">
              <a:lnSpc>
                <a:spcPct val="150000"/>
              </a:lnSpc>
              <a:spcAft>
                <a:spcPts val="905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K</a:t>
            </a:r>
            <a:r>
              <a:rPr lang="tr-TR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arma 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öğrenme de dâhil olmak üzere uzaktan öğrenmeyi teşvik ediyor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Yükseköğrenim ve Mesleki Eğitimdeki öğrencilere yönelik Dijital Beceriler Staj faaliyeti gibi girişimler aracılığıyla dijital beceriler edinme ve geliştirme fırsatı sağlıyor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39" y="140604"/>
            <a:ext cx="4230167" cy="25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31644" y="2804282"/>
            <a:ext cx="6214099" cy="3919875"/>
            <a:chOff x="-303019" y="2272815"/>
            <a:chExt cx="6214099" cy="3919875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199456" y="1700809"/>
            <a:ext cx="91450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Öğretmenler için;</a:t>
            </a:r>
          </a:p>
          <a:p>
            <a:pPr>
              <a:lnSpc>
                <a:spcPct val="150000"/>
              </a:lnSpc>
            </a:pPr>
            <a:r>
              <a:rPr lang="tr-TR" dirty="0"/>
              <a:t>İş gölgeleme – İşbaşı gözlem (2 gün - 60 gün)</a:t>
            </a:r>
          </a:p>
          <a:p>
            <a:pPr>
              <a:lnSpc>
                <a:spcPct val="150000"/>
              </a:lnSpc>
            </a:pPr>
            <a:r>
              <a:rPr lang="tr-TR" dirty="0"/>
              <a:t>Öğretme görevlendirmesi (2 gün - 365 gün)</a:t>
            </a:r>
          </a:p>
          <a:p>
            <a:pPr>
              <a:lnSpc>
                <a:spcPct val="150000"/>
              </a:lnSpc>
            </a:pPr>
            <a:r>
              <a:rPr lang="tr-TR" dirty="0"/>
              <a:t>Kurs ve eğitim (2 - 30 gün)</a:t>
            </a:r>
          </a:p>
          <a:p>
            <a:pPr>
              <a:lnSpc>
                <a:spcPct val="150000"/>
              </a:lnSpc>
            </a:pPr>
            <a:r>
              <a:rPr lang="tr-TR" dirty="0"/>
              <a:t>Ücret: Kişi başı 80 Euro toplam 800 Euro kurs ücreti</a:t>
            </a:r>
          </a:p>
          <a:p>
            <a:pPr>
              <a:lnSpc>
                <a:spcPct val="150000"/>
              </a:lnSpc>
            </a:pPr>
            <a:r>
              <a:rPr lang="tr-TR" dirty="0"/>
              <a:t>Sahada fiziksel hareketliliğe sanal katkı hazırlık veya tamamlama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664818" y="908720"/>
            <a:ext cx="3321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KA1 PROJELERİ FAALİYETLERİ</a:t>
            </a:r>
          </a:p>
        </p:txBody>
      </p:sp>
      <p:pic>
        <p:nvPicPr>
          <p:cNvPr id="7" name="Picture 4" descr="C:\Users\idemirel\Desktop\sunumlar\res\publicitate-59535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332657"/>
            <a:ext cx="453650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921557"/>
            <a:ext cx="6214099" cy="3919875"/>
            <a:chOff x="-303019" y="2272815"/>
            <a:chExt cx="6214099" cy="391987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83432" y="1124744"/>
            <a:ext cx="938624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Öğrenciler için;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Okul öğrencilerinin grup hareketliliği (2 ila 30 gün, her grup en az iki öğrenci) </a:t>
            </a:r>
            <a:endParaRPr lang="tr-TR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/>
              <a:t>Öğrencilerin </a:t>
            </a:r>
            <a:r>
              <a:rPr lang="tr-TR" b="1" dirty="0"/>
              <a:t>kısa süreli öğrenme hareketliliği (10 ila 29 gün)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Öğrencilerin uzun vadeli öğrenme hareketliliği (30 ila 365 gün)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b="1" dirty="0"/>
          </a:p>
          <a:p>
            <a:pPr>
              <a:lnSpc>
                <a:spcPct val="150000"/>
              </a:lnSpc>
            </a:pPr>
            <a:r>
              <a:rPr lang="tr-TR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Diger</a:t>
            </a:r>
            <a:r>
              <a:rPr lang="tr-TR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desteklenen aktiviteler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Davet edilen uzmanlar (2 ila 60 gün)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Öğretmen ve eğitimcilere ev sahipliği yapma (10 ila 365 gün)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Hazırlık ziyaretleri 575 EUR maksimum 3 kişi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982866"/>
            <a:ext cx="4151980" cy="33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938125"/>
            <a:ext cx="6214099" cy="3919875"/>
            <a:chOff x="-303019" y="2272815"/>
            <a:chExt cx="6214099" cy="391987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Kahramanmaraş İl Milli Eğitim Müdürlüğü ARGE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695400" y="2276872"/>
            <a:ext cx="110172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Erasmus</a:t>
            </a:r>
            <a:r>
              <a:rPr lang="tr-TR" dirty="0"/>
              <a:t>+ Programı, Okul Eğitimi Alanında Erasmus Akreditasyonu kapsamında gerçekleştirdiğimiz başvurumuz Türkiye Ulusal Ajansı tarafından kabul </a:t>
            </a:r>
            <a:r>
              <a:rPr lang="tr-TR" dirty="0" smtClean="0"/>
              <a:t>edilmiştir </a:t>
            </a:r>
          </a:p>
          <a:p>
            <a:endParaRPr lang="tr-TR" dirty="0"/>
          </a:p>
          <a:p>
            <a:r>
              <a:rPr lang="tr-TR" dirty="0" smtClean="0"/>
              <a:t>Akreditasyon </a:t>
            </a:r>
            <a:r>
              <a:rPr lang="tr-TR" dirty="0"/>
              <a:t>kapsamında 2021-2027 Erasmus + programlarının ilk 5 yılında İl Milli Eğitim Müdürlüğümüz Erasmus+ Stratejik planlamasına uygun olarak 1000 öğrencimiz ve 550 Öğretmenimizin hareketliliği </a:t>
            </a:r>
            <a:r>
              <a:rPr lang="tr-TR" dirty="0" smtClean="0"/>
              <a:t>öngörülmektedir </a:t>
            </a:r>
          </a:p>
          <a:p>
            <a:endParaRPr lang="tr-TR" dirty="0"/>
          </a:p>
          <a:p>
            <a:r>
              <a:rPr lang="tr-TR" dirty="0"/>
              <a:t>2021 yılında 24 okulumuz Akreditasyonumuz kapsamında oluşturulan Konsorsiyuma dahil </a:t>
            </a:r>
            <a:r>
              <a:rPr lang="tr-TR" dirty="0" smtClean="0"/>
              <a:t>olmuştur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Bu kapsamda </a:t>
            </a:r>
            <a:r>
              <a:rPr lang="tr-TR" dirty="0" smtClean="0"/>
              <a:t>107 </a:t>
            </a:r>
            <a:r>
              <a:rPr lang="tr-TR" dirty="0"/>
              <a:t>öğretmen ve öğrencimiz 135.805 Avro bütçe ile yurt dışında planlamalarımıza uygun olarak faaliyetlerini gerçekleştirecektir</a:t>
            </a:r>
          </a:p>
          <a:p>
            <a:endParaRPr lang="tr-TR" dirty="0"/>
          </a:p>
          <a:p>
            <a:r>
              <a:rPr lang="tr-TR" dirty="0" smtClean="0"/>
              <a:t>2022 </a:t>
            </a:r>
            <a:r>
              <a:rPr lang="tr-TR" dirty="0"/>
              <a:t>yılında </a:t>
            </a:r>
            <a:r>
              <a:rPr lang="tr-TR" dirty="0" smtClean="0"/>
              <a:t>20 </a:t>
            </a:r>
            <a:r>
              <a:rPr lang="tr-TR" dirty="0"/>
              <a:t>okulumuz Akreditasyonumuz kapsamında oluşturulan Konsorsiyuma dahil olmuştur </a:t>
            </a:r>
          </a:p>
          <a:p>
            <a:endParaRPr lang="tr-TR" dirty="0" smtClean="0"/>
          </a:p>
          <a:p>
            <a:r>
              <a:rPr lang="tr-TR" dirty="0"/>
              <a:t>Bu kapsamda </a:t>
            </a:r>
            <a:r>
              <a:rPr lang="tr-TR" dirty="0" smtClean="0"/>
              <a:t>115 </a:t>
            </a:r>
            <a:r>
              <a:rPr lang="tr-TR" dirty="0"/>
              <a:t>öğretmen ve öğrencimiz </a:t>
            </a:r>
            <a:r>
              <a:rPr lang="tr-TR" dirty="0" smtClean="0"/>
              <a:t>144.670 </a:t>
            </a:r>
            <a:r>
              <a:rPr lang="tr-TR" dirty="0"/>
              <a:t>Avro bütçe ile yurt dışında planlamalarımıza uygun olarak faaliyetlerini gerçekleştirecektir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6" y="138554"/>
            <a:ext cx="106350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832432"/>
            <a:ext cx="6214099" cy="3919875"/>
            <a:chOff x="-303019" y="2272815"/>
            <a:chExt cx="6214099" cy="391987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515380" y="1124744"/>
            <a:ext cx="11161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Göçmen öğrencilerin entegrasyonu ve mevcut öğrencilerin çok kültürlü ortamda yaşamayı öğrenmeleri, öğretmenlerin bu alanda rehberlik ve yönlendirme yapma konusundaki mesleki gelişimlerinin </a:t>
            </a:r>
            <a:r>
              <a:rPr lang="tr-TR" sz="1400" b="1" dirty="0" smtClean="0"/>
              <a:t>sağlanması</a:t>
            </a:r>
            <a:endParaRPr lang="tr-TR" sz="1400" b="1" dirty="0"/>
          </a:p>
          <a:p>
            <a:pPr algn="just"/>
            <a:endParaRPr lang="tr-TR" sz="1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Yabancı dil öğrenimin teşvik edilmesi, dil çeşitliliğinin geliştirilmesi, Öğretmenlerin yenilikçi yöntem ve teknikleri tanıması ve mesleki yeterliliğin </a:t>
            </a:r>
            <a:r>
              <a:rPr lang="tr-TR" sz="1400" b="1" dirty="0" smtClean="0"/>
              <a:t>yükseltilmesi</a:t>
            </a:r>
            <a:endParaRPr lang="tr-TR" sz="1400" b="1" dirty="0"/>
          </a:p>
          <a:p>
            <a:pPr algn="just"/>
            <a:endParaRPr lang="tr-TR" sz="1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Öğrencilerin Mesleki Eğitime yönlendirmesi ile ilgili personelin mesleki yeterliliğini geliştirmek, öğrencilerin yeteneklerini fark etmelerini sağlayarak doğru karar vermelerine katkı </a:t>
            </a:r>
            <a:r>
              <a:rPr lang="tr-TR" sz="1400" b="1" dirty="0" smtClean="0"/>
              <a:t>sunmak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1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 Okullarda yaşanan akran zorbalığı ile ilgili personellerin mesleki gelişim göstermesi, öğrencilerin birey olma yolculuğunda birlik beraberlik duygularını geliştirerek kişisel gelişimlerinin sağlanması</a:t>
            </a:r>
          </a:p>
          <a:p>
            <a:pPr algn="just"/>
            <a:r>
              <a:rPr lang="tr-TR" sz="1400" b="1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Zorunlu eğitimde okul terklerinin azaltılması ve öğrencilerin okulla bağlarının güçlendirilmesi, personellerin bu alandaki yeterliliklerinin artırılarak mesleki gelişimlerinin sağlanması</a:t>
            </a:r>
          </a:p>
          <a:p>
            <a:pPr algn="just"/>
            <a:endParaRPr lang="tr-TR" sz="1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Öğrencilerde oluşan teknoloji bağımlılığı sosyal medya bağımlığı ve medya okuryazarlığı konusunda gelişim göstermeleri, bilinçli kullanım ve teknolojide üretkenliğin artırılması</a:t>
            </a:r>
          </a:p>
          <a:p>
            <a:pPr algn="just"/>
            <a:r>
              <a:rPr lang="tr-TR" sz="1400" b="1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400" b="1" dirty="0"/>
              <a:t>Doğa ve ekoloji temelli çevre dostu bireyler yetiştirme ve bu alanda duyarlılıkların </a:t>
            </a:r>
            <a:r>
              <a:rPr lang="tr-TR" sz="1400" b="1" dirty="0" smtClean="0"/>
              <a:t>artırılması</a:t>
            </a:r>
          </a:p>
          <a:p>
            <a:endParaRPr lang="tr-TR" sz="1400" dirty="0"/>
          </a:p>
          <a:p>
            <a:endParaRPr lang="tr-TR" sz="1400" dirty="0" smtClean="0"/>
          </a:p>
          <a:p>
            <a:r>
              <a:rPr lang="tr-TR" sz="1400" dirty="0" smtClean="0"/>
              <a:t>									Son </a:t>
            </a:r>
            <a:r>
              <a:rPr lang="tr-TR" sz="1400" dirty="0"/>
              <a:t>Başvuru Tarihi : </a:t>
            </a:r>
            <a:r>
              <a:rPr lang="tr-TR" sz="1400" dirty="0" smtClean="0"/>
              <a:t>11 Şubat 2023</a:t>
            </a:r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  <p:sp>
        <p:nvSpPr>
          <p:cNvPr id="3" name="Dikdörtgen 2"/>
          <p:cNvSpPr/>
          <p:nvPr/>
        </p:nvSpPr>
        <p:spPr>
          <a:xfrm>
            <a:off x="3879165" y="404664"/>
            <a:ext cx="351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AKREDİTASYON HEDEFLERİMİZ </a:t>
            </a:r>
            <a:endParaRPr lang="tr-T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5311828"/>
            <a:ext cx="719191" cy="8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832432"/>
            <a:ext cx="6214099" cy="3919875"/>
            <a:chOff x="-303019" y="2272815"/>
            <a:chExt cx="6214099" cy="391987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017855" y="1096322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400" dirty="0"/>
          </a:p>
          <a:p>
            <a:pPr algn="ctr"/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</a:rPr>
              <a:t>SON BAŞVURU TARİHİ</a:t>
            </a:r>
          </a:p>
          <a:p>
            <a:pPr algn="ctr"/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</a:rPr>
              <a:t>11 Şubat 2023 </a:t>
            </a:r>
          </a:p>
          <a:p>
            <a:pPr algn="ctr"/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</a:rPr>
              <a:t>Saat:17.00</a:t>
            </a:r>
            <a:endParaRPr lang="tr-T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sz="1400" dirty="0"/>
          </a:p>
          <a:p>
            <a:pPr algn="ctr"/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4905736"/>
            <a:ext cx="1091880" cy="1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79863" y="2916200"/>
            <a:ext cx="6214099" cy="3919875"/>
            <a:chOff x="-303019" y="2272815"/>
            <a:chExt cx="6214099" cy="391987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5" name="Dikdörtgen 4"/>
          <p:cNvSpPr/>
          <p:nvPr/>
        </p:nvSpPr>
        <p:spPr>
          <a:xfrm>
            <a:off x="1524000" y="908721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 EDERİZ</a:t>
            </a:r>
          </a:p>
          <a:p>
            <a:pPr algn="ctr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Kahramanmaraş İl Milli Eğitim Müdürlüğü</a:t>
            </a:r>
          </a:p>
          <a:p>
            <a:pPr algn="ctr"/>
            <a:r>
              <a:rPr 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kmaras.meb.gov.tr</a:t>
            </a:r>
          </a:p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arge46@meb.gov.tr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 smtClean="0"/>
              <a:t>Kürşat </a:t>
            </a:r>
            <a:r>
              <a:rPr lang="tr-TR" dirty="0"/>
              <a:t>ÇİFTÇİ: 05053859434</a:t>
            </a:r>
          </a:p>
          <a:p>
            <a:pPr algn="ctr"/>
            <a:r>
              <a:rPr lang="tr-TR" dirty="0">
                <a:hlinkClick r:id="rId5"/>
              </a:rPr>
              <a:t>kursatciftci@gmail.com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Zeki YILDIRIM: 05054812528</a:t>
            </a:r>
          </a:p>
          <a:p>
            <a:pPr algn="ctr"/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zekihoca46@gmail.com</a:t>
            </a: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581129"/>
            <a:ext cx="2063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312712" y="2803556"/>
            <a:ext cx="6214099" cy="3919875"/>
            <a:chOff x="-303019" y="2272815"/>
            <a:chExt cx="6214099" cy="391987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Dikdörtgen 2"/>
          <p:cNvSpPr/>
          <p:nvPr/>
        </p:nvSpPr>
        <p:spPr>
          <a:xfrm>
            <a:off x="1775520" y="198883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tr-TR" sz="2000" dirty="0"/>
          </a:p>
        </p:txBody>
      </p:sp>
      <p:sp>
        <p:nvSpPr>
          <p:cNvPr id="25" name="Dikdörtgen 24"/>
          <p:cNvSpPr/>
          <p:nvPr/>
        </p:nvSpPr>
        <p:spPr>
          <a:xfrm>
            <a:off x="4511824" y="307094"/>
            <a:ext cx="231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SUNUM İÇERİĞİ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Altbilgi Yer Tutucusu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Kahramanmaraş İl Milli Eğitim Müdürlüğü ARGE</a:t>
            </a:r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752923362"/>
              </p:ext>
            </p:extLst>
          </p:nvPr>
        </p:nvGraphicFramePr>
        <p:xfrm>
          <a:off x="2207568" y="764704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589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50539" y="2938125"/>
            <a:ext cx="6214099" cy="3919875"/>
            <a:chOff x="-303019" y="2272815"/>
            <a:chExt cx="6214099" cy="3919875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2011364" y="1484784"/>
            <a:ext cx="7108973" cy="40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287688" y="496825"/>
            <a:ext cx="5832649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ERASMUS+ 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AKREDİTASYONU NEDİR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tr-TR" altLang="tr-TR" sz="2400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71601"/>
            <a:ext cx="2054117" cy="4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61" y="1355919"/>
            <a:ext cx="2061244" cy="47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5" y="1365899"/>
            <a:ext cx="2056968" cy="47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63" y="1364473"/>
            <a:ext cx="2056967" cy="47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168696" y="2871373"/>
            <a:ext cx="6214099" cy="3919875"/>
            <a:chOff x="-303019" y="2272815"/>
            <a:chExt cx="6214099" cy="3919875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911424" y="1291775"/>
            <a:ext cx="10585176" cy="393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</a:pPr>
            <a:r>
              <a:rPr lang="tr-TR" altLang="tr-T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ERASMUS+ OKUL EĞİTİMİ AKREDİTASYONU</a:t>
            </a:r>
          </a:p>
          <a:p>
            <a:pPr eaLnBrk="1" fontAlgn="base" hangingPunct="1">
              <a:spcAft>
                <a:spcPct val="0"/>
              </a:spcAft>
              <a:buNone/>
            </a:pPr>
            <a:endParaRPr lang="tr-TR" altLang="tr-TR" sz="2400" b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Okul </a:t>
            </a:r>
            <a:r>
              <a:rPr lang="tr-TR" altLang="tr-TR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Eğitimi Öğrenci ve Personel Hareketliliği için Erasmus Akreditasyonu, kurum ve kuruluşlara Erasmus+ Programı kapsamındaki hedeflerini ve hareketliliklerini daha uzun vadede planlama ve gerçekleştirme imkanı </a:t>
            </a: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tanır.</a:t>
            </a: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Erasmus Akreditasyonu, okul eğitimi alanında sınır ötesi değişim ve işbirliğine açılmak isteyen kurum/kuruluşlar için bir </a:t>
            </a: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araçtır.</a:t>
            </a:r>
          </a:p>
          <a:p>
            <a:pPr eaLnBrk="1" fontAlgn="base" hangingPunct="1">
              <a:spcAft>
                <a:spcPct val="0"/>
              </a:spcAft>
              <a:buNone/>
            </a:pPr>
            <a:endParaRPr lang="tr-TR" altLang="tr-TR" sz="24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eaLnBrk="1" fontAlgn="base" hangingPunct="1">
              <a:spcAft>
                <a:spcPct val="0"/>
              </a:spcAft>
              <a:buNone/>
            </a:pPr>
            <a:endParaRPr lang="tr-TR" altLang="tr-TR" sz="2000" dirty="0">
              <a:solidFill>
                <a:srgbClr val="00000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168696" y="2871373"/>
            <a:ext cx="6214099" cy="3919875"/>
            <a:chOff x="-303019" y="2272815"/>
            <a:chExt cx="6214099" cy="3919875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623392" y="1291775"/>
            <a:ext cx="11161240" cy="393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</a:pPr>
            <a:r>
              <a:rPr lang="tr-TR" altLang="tr-T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KURUM/KURULUŞLAR İÇİN ERASMUS HAREKETLİLİK KONSORSİYUMU</a:t>
            </a:r>
          </a:p>
          <a:p>
            <a:pPr eaLnBrk="1" fontAlgn="base" hangingPunct="1">
              <a:spcAft>
                <a:spcPct val="0"/>
              </a:spcAft>
              <a:buNone/>
            </a:pPr>
            <a:endParaRPr lang="tr-TR" altLang="tr-TR" sz="24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Hareketlilik konsorsiyumu, ortak bir Erasmus Planının parçası olarak hareketlilik faaliyetleri yürütmek üzere, aynı ülkeden kurum/kuruluşlar tarafından oluşturulur. Her bir hareketlilik konsorsiyumu bir lider kurum/kuruluş tarafından koordine </a:t>
            </a: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edilmektedir.</a:t>
            </a:r>
            <a:endParaRPr lang="tr-TR" altLang="tr-TR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 eaLnBrk="1" fontAlgn="base" hangingPunct="1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Ortak </a:t>
            </a:r>
            <a:r>
              <a:rPr lang="tr-TR" altLang="tr-TR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çalışma alanlarına ve ihtiyaçlara sahip belli sayıda kurum/kuruluşu aynı hareketlilik projesi kapsamında bir araya getirmeyi hedefleyen okul eğitimi kurum/kuruluşları </a:t>
            </a:r>
            <a:r>
              <a:rPr lang="tr-TR" altLang="tr-T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içindir.</a:t>
            </a:r>
          </a:p>
          <a:p>
            <a:pPr eaLnBrk="1" fontAlgn="base" hangingPunct="1">
              <a:spcAft>
                <a:spcPct val="0"/>
              </a:spcAft>
              <a:buNone/>
            </a:pPr>
            <a:endParaRPr lang="tr-TR" altLang="tr-TR" sz="2000" dirty="0">
              <a:solidFill>
                <a:srgbClr val="00000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303019" y="2272815"/>
            <a:ext cx="6214099" cy="3919875"/>
            <a:chOff x="-303019" y="2272815"/>
            <a:chExt cx="6214099" cy="3919875"/>
          </a:xfrm>
        </p:grpSpPr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5" y="76200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err="1"/>
              <a:t>Erasmus</a:t>
            </a:r>
            <a:r>
              <a:rPr lang="tr-TR" sz="4000" dirty="0"/>
              <a:t>+: Ülkeler</a:t>
            </a:r>
            <a:br>
              <a:rPr lang="tr-TR" sz="4000" dirty="0"/>
            </a:br>
            <a:r>
              <a:rPr lang="tr-TR" sz="1800" b="1" dirty="0"/>
              <a:t/>
            </a:r>
            <a:br>
              <a:rPr lang="tr-TR" sz="1800" b="1" dirty="0"/>
            </a:br>
            <a:endParaRPr 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1546"/>
              </p:ext>
            </p:extLst>
          </p:nvPr>
        </p:nvGraphicFramePr>
        <p:xfrm>
          <a:off x="1992214" y="1447800"/>
          <a:ext cx="235118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27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Avrupa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Birliği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Üye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Ülkeleri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86809"/>
              </p:ext>
            </p:extLst>
          </p:nvPr>
        </p:nvGraphicFramePr>
        <p:xfrm>
          <a:off x="1992214" y="3048000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AB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Üyesi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Olmayan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Program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Ülkeleri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14031"/>
              </p:ext>
            </p:extLst>
          </p:nvPr>
        </p:nvGraphicFramePr>
        <p:xfrm>
          <a:off x="1992214" y="4354032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AB’ye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Komşu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Ortak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Ülkeler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88" y="101346"/>
            <a:ext cx="1315813" cy="13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6911"/>
              </p:ext>
            </p:extLst>
          </p:nvPr>
        </p:nvGraphicFramePr>
        <p:xfrm>
          <a:off x="4648200" y="1447800"/>
          <a:ext cx="57801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Belçika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Bulgaristan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Çek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Cumhuriyeti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Danimarka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Estonya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İrlanda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Yunanistan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İspanya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Fransa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Hırvatistan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İtalya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Güney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Kıbrıs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Rum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Yönetimi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Letonya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Litvanya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Lüksemburg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Macaristan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Malta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Hollanda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Avusturya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Polonya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Portekiz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Romanya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Slovenya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Slovakya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Finlandiya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İsveç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20522"/>
              </p:ext>
            </p:extLst>
          </p:nvPr>
        </p:nvGraphicFramePr>
        <p:xfrm>
          <a:off x="4625803" y="3048000"/>
          <a:ext cx="57801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Norveç</a:t>
                      </a:r>
                      <a:endParaRPr lang="tr-TR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İzlanda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lang="tr-TR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ihtenştayn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lang="tr-TR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Türkiye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lang="tr-TR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Kuzey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Makedonya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lang="tr-TR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Sırbistan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74221"/>
              </p:ext>
            </p:extLst>
          </p:nvPr>
        </p:nvGraphicFramePr>
        <p:xfrm>
          <a:off x="4648200" y="4343400"/>
          <a:ext cx="57801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743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Arnavutluk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Bosna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Hersek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Kosova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Karadağ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Sırbistan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Ermenistan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Azerbaycan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Beyaz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Gürcistan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Moldova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Ukrayna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Cezayir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Mısır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İsrail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Ürdün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Lübnan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Libya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Fas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Filistin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Suriye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Tunus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82927"/>
              </p:ext>
            </p:extLst>
          </p:nvPr>
        </p:nvGraphicFramePr>
        <p:xfrm>
          <a:off x="1992214" y="5562758"/>
          <a:ext cx="8413775" cy="45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04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Tüm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Dünya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Ülkeleri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1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118099" y="2801600"/>
            <a:ext cx="6214099" cy="3919875"/>
            <a:chOff x="-303019" y="2272815"/>
            <a:chExt cx="6214099" cy="391987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1955541" y="1483044"/>
            <a:ext cx="79208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FFC000"/>
              </a:solidFill>
            </a:endParaRPr>
          </a:p>
          <a:p>
            <a:pPr algn="ctr"/>
            <a:endParaRPr lang="tr-TR" b="1" dirty="0">
              <a:solidFill>
                <a:srgbClr val="FFC000"/>
              </a:solidFill>
            </a:endParaRPr>
          </a:p>
          <a:p>
            <a:pPr algn="ctr"/>
            <a:endParaRPr lang="tr-TR" b="1" dirty="0">
              <a:solidFill>
                <a:srgbClr val="FFC000"/>
              </a:solidFill>
            </a:endParaRPr>
          </a:p>
          <a:p>
            <a:pPr algn="ctr"/>
            <a:endParaRPr lang="tr-TR" sz="2400" b="1" dirty="0">
              <a:solidFill>
                <a:srgbClr val="FFC000"/>
              </a:solidFill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pic>
        <p:nvPicPr>
          <p:cNvPr id="3074" name="Picture 2" descr="C:\Users\Windows 7\Desktop\er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628800"/>
            <a:ext cx="8478455" cy="42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955541" y="1008130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ERASMUS+ Program bütçesi</a:t>
            </a:r>
          </a:p>
        </p:txBody>
      </p:sp>
      <p:pic>
        <p:nvPicPr>
          <p:cNvPr id="9" name="Picture 31" descr="euro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7" y="188640"/>
            <a:ext cx="1637888" cy="12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 37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904304"/>
            <a:ext cx="6214099" cy="3919875"/>
            <a:chOff x="-303019" y="2272815"/>
            <a:chExt cx="6214099" cy="3919875"/>
          </a:xfrm>
        </p:grpSpPr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45" name="Resim 44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4440239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7175501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541588" y="2311401"/>
            <a:ext cx="1636712" cy="1636713"/>
            <a:chOff x="4166" y="1706"/>
            <a:chExt cx="1252" cy="1252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250381" y="2311401"/>
            <a:ext cx="1636712" cy="1636713"/>
            <a:chOff x="4166" y="1706"/>
            <a:chExt cx="1252" cy="1252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024813" y="2311401"/>
            <a:ext cx="1636712" cy="1636713"/>
            <a:chOff x="4166" y="1706"/>
            <a:chExt cx="1252" cy="1252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tr-TR"/>
            </a:p>
          </p:txBody>
        </p:sp>
      </p:grpSp>
      <p:sp>
        <p:nvSpPr>
          <p:cNvPr id="36" name="AutoShape 36"/>
          <p:cNvSpPr>
            <a:spLocks noChangeArrowheads="1"/>
          </p:cNvSpPr>
          <p:nvPr/>
        </p:nvSpPr>
        <p:spPr bwMode="gray">
          <a:xfrm>
            <a:off x="4945064" y="4338636"/>
            <a:ext cx="2447081" cy="1025888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r-TR" sz="1600" dirty="0">
                <a:solidFill>
                  <a:schemeClr val="accent6"/>
                </a:solidFill>
              </a:rPr>
              <a:t>Çevre dostu</a:t>
            </a:r>
          </a:p>
          <a:p>
            <a:pPr algn="ctr" eaLnBrk="0" hangingPunct="0"/>
            <a:r>
              <a:rPr lang="tr-TR" sz="1600" dirty="0">
                <a:solidFill>
                  <a:schemeClr val="accent6"/>
                </a:solidFill>
              </a:rPr>
              <a:t>İklim </a:t>
            </a:r>
            <a:r>
              <a:rPr lang="tr-TR" sz="1600" dirty="0" smtClean="0">
                <a:solidFill>
                  <a:schemeClr val="accent6"/>
                </a:solidFill>
              </a:rPr>
              <a:t>değişikliğiyle mücadele</a:t>
            </a:r>
            <a:endParaRPr lang="tr-TR" sz="1600" dirty="0">
              <a:solidFill>
                <a:schemeClr val="accent6"/>
              </a:solidFill>
            </a:endParaRPr>
          </a:p>
          <a:p>
            <a:pPr algn="ctr" eaLnBrk="0" hangingPunct="0"/>
            <a:r>
              <a:rPr lang="tr-TR" sz="1600" dirty="0">
                <a:solidFill>
                  <a:schemeClr val="accent6"/>
                </a:solidFill>
              </a:rPr>
              <a:t>Avrupa Yeşil Mutabakatı</a:t>
            </a:r>
            <a:endParaRPr lang="en-US" sz="1600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2622554" y="2745755"/>
            <a:ext cx="15401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7030A0"/>
                </a:solidFill>
              </a:rPr>
              <a:t>Dahil Etme </a:t>
            </a:r>
            <a:r>
              <a:rPr lang="tr-TR" sz="1400" dirty="0" smtClean="0">
                <a:solidFill>
                  <a:srgbClr val="7030A0"/>
                </a:solidFill>
              </a:rPr>
              <a:t>Kapsayıcı </a:t>
            </a:r>
            <a:r>
              <a:rPr lang="tr-TR" sz="1400" dirty="0" err="1" smtClean="0">
                <a:solidFill>
                  <a:srgbClr val="7030A0"/>
                </a:solidFill>
              </a:rPr>
              <a:t>Erasmus</a:t>
            </a:r>
            <a:endParaRPr lang="tr-TR" sz="1400" dirty="0" smtClean="0">
              <a:solidFill>
                <a:srgbClr val="7030A0"/>
              </a:solidFill>
            </a:endParaRPr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gray">
          <a:xfrm>
            <a:off x="1987879" y="4338637"/>
            <a:ext cx="2711449" cy="1017588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r-TR" sz="1600" dirty="0">
                <a:solidFill>
                  <a:srgbClr val="7030A0"/>
                </a:solidFill>
              </a:rPr>
              <a:t>Fırsatlara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kolay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erişim</a:t>
            </a:r>
            <a:endParaRPr lang="en-US" sz="1600" dirty="0">
              <a:solidFill>
                <a:srgbClr val="7030A0"/>
              </a:solidFill>
            </a:endParaRPr>
          </a:p>
          <a:p>
            <a:pPr algn="ctr" eaLnBrk="0" hangingPunct="0"/>
            <a:r>
              <a:rPr lang="en-US" sz="1600" dirty="0" err="1">
                <a:solidFill>
                  <a:srgbClr val="7030A0"/>
                </a:solidFill>
              </a:rPr>
              <a:t>Daha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fazla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katılımcı</a:t>
            </a:r>
            <a:endParaRPr lang="tr-TR" sz="1600" dirty="0">
              <a:solidFill>
                <a:srgbClr val="7030A0"/>
              </a:solidFill>
            </a:endParaRPr>
          </a:p>
          <a:p>
            <a:pPr algn="ctr" eaLnBrk="0" hangingPunct="0"/>
            <a:r>
              <a:rPr lang="tr-TR" sz="1600" dirty="0">
                <a:solidFill>
                  <a:srgbClr val="7030A0"/>
                </a:solidFill>
              </a:rPr>
              <a:t>Farklı kesimler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gray">
          <a:xfrm>
            <a:off x="7637881" y="4289145"/>
            <a:ext cx="2818656" cy="109285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1200" dirty="0">
                <a:solidFill>
                  <a:srgbClr val="00B0F0"/>
                </a:solidFill>
              </a:rPr>
              <a:t>Dijital </a:t>
            </a:r>
            <a:r>
              <a:rPr lang="tr-TR" sz="1200" dirty="0" smtClean="0">
                <a:solidFill>
                  <a:srgbClr val="00B0F0"/>
                </a:solidFill>
              </a:rPr>
              <a:t>eğitim ve becerilerin </a:t>
            </a:r>
            <a:r>
              <a:rPr lang="tr-TR" sz="1200" dirty="0">
                <a:solidFill>
                  <a:srgbClr val="00B0F0"/>
                </a:solidFill>
              </a:rPr>
              <a:t>geliştirilmesi</a:t>
            </a:r>
          </a:p>
          <a:p>
            <a:pPr algn="ctr" eaLnBrk="0" hangingPunct="0"/>
            <a:endParaRPr lang="tr-TR" sz="1200" dirty="0" smtClean="0">
              <a:solidFill>
                <a:srgbClr val="00B0F0"/>
              </a:solidFill>
            </a:endParaRPr>
          </a:p>
          <a:p>
            <a:pPr algn="ctr" eaLnBrk="0" hangingPunct="0"/>
            <a:r>
              <a:rPr lang="tr-TR" sz="1200" dirty="0" smtClean="0">
                <a:solidFill>
                  <a:srgbClr val="00B0F0"/>
                </a:solidFill>
              </a:rPr>
              <a:t>Dijital </a:t>
            </a:r>
            <a:r>
              <a:rPr lang="tr-TR" sz="1200" dirty="0">
                <a:solidFill>
                  <a:srgbClr val="00B0F0"/>
                </a:solidFill>
              </a:rPr>
              <a:t>Eylem Planı</a:t>
            </a:r>
            <a:endParaRPr lang="en-US" sz="120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79651" y="488876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ERASMUS+ ÖNCELİKLER</a:t>
            </a:r>
            <a:endParaRPr lang="tr-TR" sz="32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Altbilgi Yer Tutucusu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gray">
          <a:xfrm>
            <a:off x="5219290" y="2649585"/>
            <a:ext cx="1761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400" b="1" dirty="0" smtClean="0">
                <a:solidFill>
                  <a:srgbClr val="00B050"/>
                </a:solidFill>
              </a:rPr>
              <a:t>Yeşil Gündem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924800" y="2652432"/>
            <a:ext cx="198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400" b="1" dirty="0" smtClean="0">
                <a:solidFill>
                  <a:srgbClr val="00B0F0"/>
                </a:solidFill>
              </a:rPr>
              <a:t>Dijital Gündem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626EB359-6029-4E35-A63E-FDAC13BB56C5}"/>
              </a:ext>
            </a:extLst>
          </p:cNvPr>
          <p:cNvGrpSpPr/>
          <p:nvPr/>
        </p:nvGrpSpPr>
        <p:grpSpPr>
          <a:xfrm>
            <a:off x="-240704" y="2801600"/>
            <a:ext cx="6214099" cy="3919875"/>
            <a:chOff x="-303019" y="2272815"/>
            <a:chExt cx="6214099" cy="391987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7A9009A-DEF6-4D9D-905A-0F4CE227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2815"/>
              <a:ext cx="5911080" cy="3901619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2D115921-AEB2-407B-85AE-03B03052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3019" y="4123758"/>
              <a:ext cx="2847997" cy="2068932"/>
            </a:xfrm>
            <a:prstGeom prst="rect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392" y="3069959"/>
            <a:ext cx="10515600" cy="328257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Kapsayıcı </a:t>
            </a:r>
            <a:r>
              <a:rPr lang="tr-TR" b="1" dirty="0" err="1" smtClean="0"/>
              <a:t>Erasmus</a:t>
            </a: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</a:t>
            </a:r>
            <a:r>
              <a:rPr lang="tr-TR" dirty="0" smtClean="0"/>
              <a:t>arklı </a:t>
            </a:r>
            <a:r>
              <a:rPr lang="tr-TR" dirty="0"/>
              <a:t>yaşlardan ve farklı kültürel, sosyal ve ekonomik geçmişlerden kişilere ulaşmayı hedefliyor 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</a:t>
            </a:r>
            <a:r>
              <a:rPr lang="tr-TR" dirty="0" smtClean="0"/>
              <a:t>ngelliler</a:t>
            </a:r>
            <a:r>
              <a:rPr lang="tr-TR" dirty="0"/>
              <a:t>, eğitim güçlükleri veya göçmen geçmişi olanların yanı sıra kırsal ve uzak bölgelerde yaşayanların da içine olduğu imkânları kısıtlı kesimlere odaklanıyor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Kahramanmaraş İl Milli Eğitim Müdürlüğü ARGE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88640"/>
            <a:ext cx="5688632" cy="25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6566</TotalTime>
  <Words>899</Words>
  <Application>Microsoft Office PowerPoint</Application>
  <PresentationFormat>Geniş ekran</PresentationFormat>
  <Paragraphs>193</Paragraphs>
  <Slides>17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Bahnschrift</vt:lpstr>
      <vt:lpstr>Calibri</vt:lpstr>
      <vt:lpstr>Calibri Light</vt:lpstr>
      <vt:lpstr>Tahoma</vt:lpstr>
      <vt:lpstr>Times New Roman</vt:lpstr>
      <vt:lpstr>Verdana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Erasmus+: Ülkeler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ab6</dc:creator>
  <cp:lastModifiedBy>KursatCIFTCI</cp:lastModifiedBy>
  <cp:revision>145</cp:revision>
  <dcterms:created xsi:type="dcterms:W3CDTF">2013-12-17T13:12:36Z</dcterms:created>
  <dcterms:modified xsi:type="dcterms:W3CDTF">2023-01-05T06:47:00Z</dcterms:modified>
</cp:coreProperties>
</file>