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1" r:id="rId2"/>
    <p:sldId id="257" r:id="rId3"/>
    <p:sldId id="262" r:id="rId4"/>
    <p:sldId id="264" r:id="rId5"/>
    <p:sldId id="277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1" r:id="rId14"/>
    <p:sldId id="273" r:id="rId15"/>
    <p:sldId id="274" r:id="rId16"/>
    <p:sldId id="275" r:id="rId17"/>
    <p:sldId id="276" r:id="rId18"/>
    <p:sldId id="279" r:id="rId19"/>
    <p:sldId id="278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80AC31-1522-40A1-AF02-C69A8E85AC3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1EE6309-94C1-4198-B653-EAEFAECFC3FD}">
      <dgm:prSet phldrT="[Metin]" custT="1"/>
      <dgm:spPr/>
      <dgm:t>
        <a:bodyPr/>
        <a:lstStyle/>
        <a:p>
          <a:r>
            <a:rPr lang="tr-TR" sz="2400" b="1" dirty="0" smtClean="0">
              <a:solidFill>
                <a:srgbClr val="FF0000"/>
              </a:solidFill>
            </a:rPr>
            <a:t>1</a:t>
          </a:r>
          <a:endParaRPr lang="tr-TR" sz="2400" b="1" dirty="0">
            <a:solidFill>
              <a:srgbClr val="FF0000"/>
            </a:solidFill>
          </a:endParaRPr>
        </a:p>
      </dgm:t>
    </dgm:pt>
    <dgm:pt modelId="{AF15FAF3-E818-430E-BFAF-156B778D4019}" type="parTrans" cxnId="{148892CB-95D9-44AA-BCC4-F9C7BA6267BE}">
      <dgm:prSet/>
      <dgm:spPr/>
      <dgm:t>
        <a:bodyPr/>
        <a:lstStyle/>
        <a:p>
          <a:endParaRPr lang="tr-TR"/>
        </a:p>
      </dgm:t>
    </dgm:pt>
    <dgm:pt modelId="{7ADC2958-115A-4810-8ABF-020E31B3DC92}" type="sibTrans" cxnId="{148892CB-95D9-44AA-BCC4-F9C7BA6267BE}">
      <dgm:prSet/>
      <dgm:spPr/>
      <dgm:t>
        <a:bodyPr/>
        <a:lstStyle/>
        <a:p>
          <a:endParaRPr lang="tr-TR"/>
        </a:p>
      </dgm:t>
    </dgm:pt>
    <dgm:pt modelId="{F912FA37-EEDD-460D-9FB4-0B3B6A80FEB8}">
      <dgm:prSet phldrT="[Metin]"/>
      <dgm:spPr/>
      <dgm:t>
        <a:bodyPr/>
        <a:lstStyle/>
        <a:p>
          <a:r>
            <a:rPr lang="tr-TR" b="1" u="sng" dirty="0" smtClean="0"/>
            <a:t>Kişisel Gelişim Seminerleri</a:t>
          </a:r>
          <a:endParaRPr lang="tr-TR" dirty="0"/>
        </a:p>
      </dgm:t>
    </dgm:pt>
    <dgm:pt modelId="{0D4F0D43-62F0-4D85-93B3-5519D11B778D}" type="parTrans" cxnId="{B2EEEB3F-D67D-4355-BE6E-B8F632EF278E}">
      <dgm:prSet/>
      <dgm:spPr/>
      <dgm:t>
        <a:bodyPr/>
        <a:lstStyle/>
        <a:p>
          <a:endParaRPr lang="tr-TR"/>
        </a:p>
      </dgm:t>
    </dgm:pt>
    <dgm:pt modelId="{9293DC62-D19E-43A4-A20C-CD10E1BB85C7}" type="sibTrans" cxnId="{B2EEEB3F-D67D-4355-BE6E-B8F632EF278E}">
      <dgm:prSet/>
      <dgm:spPr/>
      <dgm:t>
        <a:bodyPr/>
        <a:lstStyle/>
        <a:p>
          <a:endParaRPr lang="tr-TR"/>
        </a:p>
      </dgm:t>
    </dgm:pt>
    <dgm:pt modelId="{E3B6C3AE-D8C2-4297-ACC6-33F0D365AB3A}">
      <dgm:prSet phldrT="[Metin]" custT="1"/>
      <dgm:spPr/>
      <dgm:t>
        <a:bodyPr/>
        <a:lstStyle/>
        <a:p>
          <a:r>
            <a:rPr lang="tr-TR" sz="2400" b="1" dirty="0" smtClean="0">
              <a:solidFill>
                <a:srgbClr val="FF0000"/>
              </a:solidFill>
            </a:rPr>
            <a:t>2</a:t>
          </a:r>
          <a:endParaRPr lang="tr-TR" sz="2400" b="1" dirty="0">
            <a:solidFill>
              <a:srgbClr val="FF0000"/>
            </a:solidFill>
          </a:endParaRPr>
        </a:p>
      </dgm:t>
    </dgm:pt>
    <dgm:pt modelId="{D457C545-51C2-4BD4-A3D2-CDB24BB9DABE}" type="parTrans" cxnId="{B07BE48B-7CD2-4C63-A055-525852D99B87}">
      <dgm:prSet/>
      <dgm:spPr/>
      <dgm:t>
        <a:bodyPr/>
        <a:lstStyle/>
        <a:p>
          <a:endParaRPr lang="tr-TR"/>
        </a:p>
      </dgm:t>
    </dgm:pt>
    <dgm:pt modelId="{6D8B3147-D29C-4306-9477-172D54D635EC}" type="sibTrans" cxnId="{B07BE48B-7CD2-4C63-A055-525852D99B87}">
      <dgm:prSet/>
      <dgm:spPr/>
      <dgm:t>
        <a:bodyPr/>
        <a:lstStyle/>
        <a:p>
          <a:endParaRPr lang="tr-TR"/>
        </a:p>
      </dgm:t>
    </dgm:pt>
    <dgm:pt modelId="{EB244493-2C89-4492-B69E-5AE4757E69BB}">
      <dgm:prSet phldrT="[Metin]"/>
      <dgm:spPr/>
      <dgm:t>
        <a:bodyPr/>
        <a:lstStyle/>
        <a:p>
          <a:r>
            <a:rPr lang="tr-TR" b="1" u="sng" dirty="0" smtClean="0"/>
            <a:t>Kariyer Günleri</a:t>
          </a:r>
          <a:endParaRPr lang="tr-TR" dirty="0"/>
        </a:p>
      </dgm:t>
    </dgm:pt>
    <dgm:pt modelId="{E86F0EBF-2D87-4741-BECA-5860469BFAC3}" type="parTrans" cxnId="{E13AB3CB-55DB-46B0-A70E-9E2519E7805F}">
      <dgm:prSet/>
      <dgm:spPr/>
      <dgm:t>
        <a:bodyPr/>
        <a:lstStyle/>
        <a:p>
          <a:endParaRPr lang="tr-TR"/>
        </a:p>
      </dgm:t>
    </dgm:pt>
    <dgm:pt modelId="{248F18A8-CD7B-44B6-8D8E-17C17F5B5729}" type="sibTrans" cxnId="{E13AB3CB-55DB-46B0-A70E-9E2519E7805F}">
      <dgm:prSet/>
      <dgm:spPr/>
      <dgm:t>
        <a:bodyPr/>
        <a:lstStyle/>
        <a:p>
          <a:endParaRPr lang="tr-TR"/>
        </a:p>
      </dgm:t>
    </dgm:pt>
    <dgm:pt modelId="{036848AE-0018-47F0-BD11-A576E203887A}">
      <dgm:prSet phldrT="[Metin]" custT="1"/>
      <dgm:spPr/>
      <dgm:t>
        <a:bodyPr/>
        <a:lstStyle/>
        <a:p>
          <a:r>
            <a:rPr lang="tr-TR" sz="2400" b="1" dirty="0" smtClean="0">
              <a:solidFill>
                <a:srgbClr val="FF0000"/>
              </a:solidFill>
            </a:rPr>
            <a:t>3</a:t>
          </a:r>
          <a:endParaRPr lang="tr-TR" sz="2400" b="1" dirty="0">
            <a:solidFill>
              <a:srgbClr val="FF0000"/>
            </a:solidFill>
          </a:endParaRPr>
        </a:p>
      </dgm:t>
    </dgm:pt>
    <dgm:pt modelId="{B5D83FF6-EE06-49C1-932B-359F5677124A}" type="parTrans" cxnId="{5BBCCB26-FCBF-473F-968D-D19C73339ECC}">
      <dgm:prSet/>
      <dgm:spPr/>
      <dgm:t>
        <a:bodyPr/>
        <a:lstStyle/>
        <a:p>
          <a:endParaRPr lang="tr-TR"/>
        </a:p>
      </dgm:t>
    </dgm:pt>
    <dgm:pt modelId="{72001754-A0C8-491D-AF91-69B3BFB5F670}" type="sibTrans" cxnId="{5BBCCB26-FCBF-473F-968D-D19C73339ECC}">
      <dgm:prSet/>
      <dgm:spPr/>
      <dgm:t>
        <a:bodyPr/>
        <a:lstStyle/>
        <a:p>
          <a:endParaRPr lang="tr-TR"/>
        </a:p>
      </dgm:t>
    </dgm:pt>
    <dgm:pt modelId="{5EBA55B0-217B-46F8-8492-D39888857AB9}">
      <dgm:prSet phldrT="[Metin]"/>
      <dgm:spPr/>
      <dgm:t>
        <a:bodyPr/>
        <a:lstStyle/>
        <a:p>
          <a:r>
            <a:rPr lang="tr-TR" b="1" u="sng" dirty="0" smtClean="0"/>
            <a:t>Deneme Sınavları</a:t>
          </a:r>
          <a:endParaRPr lang="tr-TR" dirty="0"/>
        </a:p>
      </dgm:t>
    </dgm:pt>
    <dgm:pt modelId="{42A08EFB-3128-4242-A766-BF1DF0DB7058}" type="parTrans" cxnId="{4132A2C3-C155-4E8E-B49A-161C0E7A4B17}">
      <dgm:prSet/>
      <dgm:spPr/>
      <dgm:t>
        <a:bodyPr/>
        <a:lstStyle/>
        <a:p>
          <a:endParaRPr lang="tr-TR"/>
        </a:p>
      </dgm:t>
    </dgm:pt>
    <dgm:pt modelId="{D9CB9F0B-1657-4BC5-B3D9-F7E4EA130FC4}" type="sibTrans" cxnId="{4132A2C3-C155-4E8E-B49A-161C0E7A4B17}">
      <dgm:prSet/>
      <dgm:spPr/>
      <dgm:t>
        <a:bodyPr/>
        <a:lstStyle/>
        <a:p>
          <a:endParaRPr lang="tr-TR"/>
        </a:p>
      </dgm:t>
    </dgm:pt>
    <dgm:pt modelId="{5ED8F30B-8FB0-4D1C-AD4F-BB64348CF9DF}" type="pres">
      <dgm:prSet presAssocID="{4880AC31-1522-40A1-AF02-C69A8E85AC3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r-TR"/>
        </a:p>
      </dgm:t>
    </dgm:pt>
    <dgm:pt modelId="{BB6F6620-B117-4CEB-B0F4-A5E21A59537B}" type="pres">
      <dgm:prSet presAssocID="{E1EE6309-94C1-4198-B653-EAEFAECFC3FD}" presName="parenttextcomposite" presStyleCnt="0"/>
      <dgm:spPr/>
    </dgm:pt>
    <dgm:pt modelId="{4E63E765-0E7A-40B7-8385-CAB0F521F8D9}" type="pres">
      <dgm:prSet presAssocID="{E1EE6309-94C1-4198-B653-EAEFAECFC3FD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258D77-BC41-4F3E-9111-AC68667FE2E7}" type="pres">
      <dgm:prSet presAssocID="{E1EE6309-94C1-4198-B653-EAEFAECFC3FD}" presName="composite" presStyleCnt="0"/>
      <dgm:spPr/>
    </dgm:pt>
    <dgm:pt modelId="{BFC23979-9444-4CE9-9E59-849D1F9A3A3B}" type="pres">
      <dgm:prSet presAssocID="{E1EE6309-94C1-4198-B653-EAEFAECFC3FD}" presName="chevron1" presStyleLbl="alignNode1" presStyleIdx="0" presStyleCnt="21"/>
      <dgm:spPr/>
    </dgm:pt>
    <dgm:pt modelId="{824B6A5F-A920-43A0-A666-3097FA8ED9B5}" type="pres">
      <dgm:prSet presAssocID="{E1EE6309-94C1-4198-B653-EAEFAECFC3FD}" presName="chevron2" presStyleLbl="alignNode1" presStyleIdx="1" presStyleCnt="21"/>
      <dgm:spPr/>
    </dgm:pt>
    <dgm:pt modelId="{A9C31A87-8D10-4AF6-8149-2E3C65BA25F7}" type="pres">
      <dgm:prSet presAssocID="{E1EE6309-94C1-4198-B653-EAEFAECFC3FD}" presName="chevron3" presStyleLbl="alignNode1" presStyleIdx="2" presStyleCnt="21"/>
      <dgm:spPr/>
    </dgm:pt>
    <dgm:pt modelId="{04650D58-3426-406C-B051-F018AAF4A002}" type="pres">
      <dgm:prSet presAssocID="{E1EE6309-94C1-4198-B653-EAEFAECFC3FD}" presName="chevron4" presStyleLbl="alignNode1" presStyleIdx="3" presStyleCnt="21"/>
      <dgm:spPr/>
    </dgm:pt>
    <dgm:pt modelId="{3ACCD12B-CC4C-406D-BA06-B50ECE0B4793}" type="pres">
      <dgm:prSet presAssocID="{E1EE6309-94C1-4198-B653-EAEFAECFC3FD}" presName="chevron5" presStyleLbl="alignNode1" presStyleIdx="4" presStyleCnt="21"/>
      <dgm:spPr/>
    </dgm:pt>
    <dgm:pt modelId="{E78E1F88-2598-4CC5-8BE0-E8F6C4B8A9BF}" type="pres">
      <dgm:prSet presAssocID="{E1EE6309-94C1-4198-B653-EAEFAECFC3FD}" presName="chevron6" presStyleLbl="alignNode1" presStyleIdx="5" presStyleCnt="21"/>
      <dgm:spPr/>
    </dgm:pt>
    <dgm:pt modelId="{AE794497-C4FA-4ACD-9167-3B91C216DF5F}" type="pres">
      <dgm:prSet presAssocID="{E1EE6309-94C1-4198-B653-EAEFAECFC3FD}" presName="chevron7" presStyleLbl="alignNode1" presStyleIdx="6" presStyleCnt="21"/>
      <dgm:spPr/>
    </dgm:pt>
    <dgm:pt modelId="{C6CF2C5E-A88B-4711-8563-E14D0F85B0D2}" type="pres">
      <dgm:prSet presAssocID="{E1EE6309-94C1-4198-B653-EAEFAECFC3FD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F839DC-17B2-485B-948A-19A522ADE3B7}" type="pres">
      <dgm:prSet presAssocID="{7ADC2958-115A-4810-8ABF-020E31B3DC92}" presName="sibTrans" presStyleCnt="0"/>
      <dgm:spPr/>
    </dgm:pt>
    <dgm:pt modelId="{C02D35DA-D6C8-406A-AC0B-E70D2F73C5DE}" type="pres">
      <dgm:prSet presAssocID="{E3B6C3AE-D8C2-4297-ACC6-33F0D365AB3A}" presName="parenttextcomposite" presStyleCnt="0"/>
      <dgm:spPr/>
    </dgm:pt>
    <dgm:pt modelId="{56FC43E2-32EB-4B02-BD2E-FCFB935F58FE}" type="pres">
      <dgm:prSet presAssocID="{E3B6C3AE-D8C2-4297-ACC6-33F0D365AB3A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730AA1-5560-4487-BD79-A450785D6D27}" type="pres">
      <dgm:prSet presAssocID="{E3B6C3AE-D8C2-4297-ACC6-33F0D365AB3A}" presName="composite" presStyleCnt="0"/>
      <dgm:spPr/>
    </dgm:pt>
    <dgm:pt modelId="{281147A4-5F50-48B2-81C9-47501FD131D6}" type="pres">
      <dgm:prSet presAssocID="{E3B6C3AE-D8C2-4297-ACC6-33F0D365AB3A}" presName="chevron1" presStyleLbl="alignNode1" presStyleIdx="7" presStyleCnt="21"/>
      <dgm:spPr/>
    </dgm:pt>
    <dgm:pt modelId="{8A4E5FE6-A477-4AA8-B692-5E2953F59150}" type="pres">
      <dgm:prSet presAssocID="{E3B6C3AE-D8C2-4297-ACC6-33F0D365AB3A}" presName="chevron2" presStyleLbl="alignNode1" presStyleIdx="8" presStyleCnt="21"/>
      <dgm:spPr/>
    </dgm:pt>
    <dgm:pt modelId="{8F521223-7072-4629-AA1D-CACFB10A3A6D}" type="pres">
      <dgm:prSet presAssocID="{E3B6C3AE-D8C2-4297-ACC6-33F0D365AB3A}" presName="chevron3" presStyleLbl="alignNode1" presStyleIdx="9" presStyleCnt="21"/>
      <dgm:spPr/>
    </dgm:pt>
    <dgm:pt modelId="{86D6AAE4-E241-4D42-82FE-468F5148745B}" type="pres">
      <dgm:prSet presAssocID="{E3B6C3AE-D8C2-4297-ACC6-33F0D365AB3A}" presName="chevron4" presStyleLbl="alignNode1" presStyleIdx="10" presStyleCnt="21"/>
      <dgm:spPr/>
    </dgm:pt>
    <dgm:pt modelId="{DBAC8DC1-2311-469F-9DC3-8BF150FF875A}" type="pres">
      <dgm:prSet presAssocID="{E3B6C3AE-D8C2-4297-ACC6-33F0D365AB3A}" presName="chevron5" presStyleLbl="alignNode1" presStyleIdx="11" presStyleCnt="21"/>
      <dgm:spPr/>
    </dgm:pt>
    <dgm:pt modelId="{8950BB72-266B-4F4C-9B6D-FACF599D32F3}" type="pres">
      <dgm:prSet presAssocID="{E3B6C3AE-D8C2-4297-ACC6-33F0D365AB3A}" presName="chevron6" presStyleLbl="alignNode1" presStyleIdx="12" presStyleCnt="21"/>
      <dgm:spPr/>
    </dgm:pt>
    <dgm:pt modelId="{678247F9-9A57-4BAA-88A2-A7D62654F22A}" type="pres">
      <dgm:prSet presAssocID="{E3B6C3AE-D8C2-4297-ACC6-33F0D365AB3A}" presName="chevron7" presStyleLbl="alignNode1" presStyleIdx="13" presStyleCnt="21"/>
      <dgm:spPr/>
    </dgm:pt>
    <dgm:pt modelId="{D9B90291-FA83-4338-AD4B-35A9EFD5A374}" type="pres">
      <dgm:prSet presAssocID="{E3B6C3AE-D8C2-4297-ACC6-33F0D365AB3A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3DB9C6-35EE-486F-9DDD-D5D653C76371}" type="pres">
      <dgm:prSet presAssocID="{6D8B3147-D29C-4306-9477-172D54D635EC}" presName="sibTrans" presStyleCnt="0"/>
      <dgm:spPr/>
    </dgm:pt>
    <dgm:pt modelId="{528CDF91-561E-459D-9891-4A2235B67AAF}" type="pres">
      <dgm:prSet presAssocID="{036848AE-0018-47F0-BD11-A576E203887A}" presName="parenttextcomposite" presStyleCnt="0"/>
      <dgm:spPr/>
    </dgm:pt>
    <dgm:pt modelId="{366202B7-DAE6-4651-A8DF-6B5678F981AB}" type="pres">
      <dgm:prSet presAssocID="{036848AE-0018-47F0-BD11-A576E203887A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DBEFAB-B041-4E48-BFCF-4EBCF4F9F2A0}" type="pres">
      <dgm:prSet presAssocID="{036848AE-0018-47F0-BD11-A576E203887A}" presName="composite" presStyleCnt="0"/>
      <dgm:spPr/>
    </dgm:pt>
    <dgm:pt modelId="{5EBABE81-B935-494C-BDCB-E5223E240FC5}" type="pres">
      <dgm:prSet presAssocID="{036848AE-0018-47F0-BD11-A576E203887A}" presName="chevron1" presStyleLbl="alignNode1" presStyleIdx="14" presStyleCnt="21"/>
      <dgm:spPr/>
    </dgm:pt>
    <dgm:pt modelId="{99A8BE43-18B8-4811-9CBA-3149C5B6B465}" type="pres">
      <dgm:prSet presAssocID="{036848AE-0018-47F0-BD11-A576E203887A}" presName="chevron2" presStyleLbl="alignNode1" presStyleIdx="15" presStyleCnt="21"/>
      <dgm:spPr/>
    </dgm:pt>
    <dgm:pt modelId="{186BCD4B-58E9-4DE7-96DB-6F677B48EE4B}" type="pres">
      <dgm:prSet presAssocID="{036848AE-0018-47F0-BD11-A576E203887A}" presName="chevron3" presStyleLbl="alignNode1" presStyleIdx="16" presStyleCnt="21"/>
      <dgm:spPr/>
    </dgm:pt>
    <dgm:pt modelId="{54603AFA-1B06-4987-9CA5-35D307A215C4}" type="pres">
      <dgm:prSet presAssocID="{036848AE-0018-47F0-BD11-A576E203887A}" presName="chevron4" presStyleLbl="alignNode1" presStyleIdx="17" presStyleCnt="21"/>
      <dgm:spPr/>
    </dgm:pt>
    <dgm:pt modelId="{872665CC-ABA3-499F-83BC-F58C169635BF}" type="pres">
      <dgm:prSet presAssocID="{036848AE-0018-47F0-BD11-A576E203887A}" presName="chevron5" presStyleLbl="alignNode1" presStyleIdx="18" presStyleCnt="21"/>
      <dgm:spPr/>
    </dgm:pt>
    <dgm:pt modelId="{8FA44643-70EE-4900-92D4-8BDA021B493A}" type="pres">
      <dgm:prSet presAssocID="{036848AE-0018-47F0-BD11-A576E203887A}" presName="chevron6" presStyleLbl="alignNode1" presStyleIdx="19" presStyleCnt="21"/>
      <dgm:spPr/>
    </dgm:pt>
    <dgm:pt modelId="{AD1ECDE1-E33F-499B-AEAD-3ED3E3C8A91C}" type="pres">
      <dgm:prSet presAssocID="{036848AE-0018-47F0-BD11-A576E203887A}" presName="chevron7" presStyleLbl="alignNode1" presStyleIdx="20" presStyleCnt="21"/>
      <dgm:spPr/>
    </dgm:pt>
    <dgm:pt modelId="{C0864C2A-9A22-4714-A572-B9B3CC6E470A}" type="pres">
      <dgm:prSet presAssocID="{036848AE-0018-47F0-BD11-A576E203887A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07BE48B-7CD2-4C63-A055-525852D99B87}" srcId="{4880AC31-1522-40A1-AF02-C69A8E85AC33}" destId="{E3B6C3AE-D8C2-4297-ACC6-33F0D365AB3A}" srcOrd="1" destOrd="0" parTransId="{D457C545-51C2-4BD4-A3D2-CDB24BB9DABE}" sibTransId="{6D8B3147-D29C-4306-9477-172D54D635EC}"/>
    <dgm:cxn modelId="{4132A2C3-C155-4E8E-B49A-161C0E7A4B17}" srcId="{036848AE-0018-47F0-BD11-A576E203887A}" destId="{5EBA55B0-217B-46F8-8492-D39888857AB9}" srcOrd="0" destOrd="0" parTransId="{42A08EFB-3128-4242-A766-BF1DF0DB7058}" sibTransId="{D9CB9F0B-1657-4BC5-B3D9-F7E4EA130FC4}"/>
    <dgm:cxn modelId="{C4C986B5-78B7-463C-9EC1-A1A0C4074487}" type="presOf" srcId="{F912FA37-EEDD-460D-9FB4-0B3B6A80FEB8}" destId="{C6CF2C5E-A88B-4711-8563-E14D0F85B0D2}" srcOrd="0" destOrd="0" presId="urn:microsoft.com/office/officeart/2008/layout/VerticalAccentList"/>
    <dgm:cxn modelId="{22EB0CA6-D5D4-4BB7-A1E2-8950706599B1}" type="presOf" srcId="{4880AC31-1522-40A1-AF02-C69A8E85AC33}" destId="{5ED8F30B-8FB0-4D1C-AD4F-BB64348CF9DF}" srcOrd="0" destOrd="0" presId="urn:microsoft.com/office/officeart/2008/layout/VerticalAccentList"/>
    <dgm:cxn modelId="{148892CB-95D9-44AA-BCC4-F9C7BA6267BE}" srcId="{4880AC31-1522-40A1-AF02-C69A8E85AC33}" destId="{E1EE6309-94C1-4198-B653-EAEFAECFC3FD}" srcOrd="0" destOrd="0" parTransId="{AF15FAF3-E818-430E-BFAF-156B778D4019}" sibTransId="{7ADC2958-115A-4810-8ABF-020E31B3DC92}"/>
    <dgm:cxn modelId="{06B8E8E7-0F61-4777-8391-EAFFC8065101}" type="presOf" srcId="{EB244493-2C89-4492-B69E-5AE4757E69BB}" destId="{D9B90291-FA83-4338-AD4B-35A9EFD5A374}" srcOrd="0" destOrd="0" presId="urn:microsoft.com/office/officeart/2008/layout/VerticalAccentList"/>
    <dgm:cxn modelId="{E13AB3CB-55DB-46B0-A70E-9E2519E7805F}" srcId="{E3B6C3AE-D8C2-4297-ACC6-33F0D365AB3A}" destId="{EB244493-2C89-4492-B69E-5AE4757E69BB}" srcOrd="0" destOrd="0" parTransId="{E86F0EBF-2D87-4741-BECA-5860469BFAC3}" sibTransId="{248F18A8-CD7B-44B6-8D8E-17C17F5B5729}"/>
    <dgm:cxn modelId="{E11692F3-F8D6-441F-B7D4-B6734991A18A}" type="presOf" srcId="{E3B6C3AE-D8C2-4297-ACC6-33F0D365AB3A}" destId="{56FC43E2-32EB-4B02-BD2E-FCFB935F58FE}" srcOrd="0" destOrd="0" presId="urn:microsoft.com/office/officeart/2008/layout/VerticalAccentList"/>
    <dgm:cxn modelId="{D7B1CD5F-F52D-496A-B59D-A2D11AB2C258}" type="presOf" srcId="{E1EE6309-94C1-4198-B653-EAEFAECFC3FD}" destId="{4E63E765-0E7A-40B7-8385-CAB0F521F8D9}" srcOrd="0" destOrd="0" presId="urn:microsoft.com/office/officeart/2008/layout/VerticalAccentList"/>
    <dgm:cxn modelId="{B2EEEB3F-D67D-4355-BE6E-B8F632EF278E}" srcId="{E1EE6309-94C1-4198-B653-EAEFAECFC3FD}" destId="{F912FA37-EEDD-460D-9FB4-0B3B6A80FEB8}" srcOrd="0" destOrd="0" parTransId="{0D4F0D43-62F0-4D85-93B3-5519D11B778D}" sibTransId="{9293DC62-D19E-43A4-A20C-CD10E1BB85C7}"/>
    <dgm:cxn modelId="{5BBCCB26-FCBF-473F-968D-D19C73339ECC}" srcId="{4880AC31-1522-40A1-AF02-C69A8E85AC33}" destId="{036848AE-0018-47F0-BD11-A576E203887A}" srcOrd="2" destOrd="0" parTransId="{B5D83FF6-EE06-49C1-932B-359F5677124A}" sibTransId="{72001754-A0C8-491D-AF91-69B3BFB5F670}"/>
    <dgm:cxn modelId="{00C9F9FE-1F11-4AB7-8876-A62BD8A25FF1}" type="presOf" srcId="{5EBA55B0-217B-46F8-8492-D39888857AB9}" destId="{C0864C2A-9A22-4714-A572-B9B3CC6E470A}" srcOrd="0" destOrd="0" presId="urn:microsoft.com/office/officeart/2008/layout/VerticalAccentList"/>
    <dgm:cxn modelId="{A8585711-6F9B-4C10-96D4-8FB584DD26D9}" type="presOf" srcId="{036848AE-0018-47F0-BD11-A576E203887A}" destId="{366202B7-DAE6-4651-A8DF-6B5678F981AB}" srcOrd="0" destOrd="0" presId="urn:microsoft.com/office/officeart/2008/layout/VerticalAccentList"/>
    <dgm:cxn modelId="{C439ADC9-0E71-4CA4-9A8A-97F5959341A6}" type="presParOf" srcId="{5ED8F30B-8FB0-4D1C-AD4F-BB64348CF9DF}" destId="{BB6F6620-B117-4CEB-B0F4-A5E21A59537B}" srcOrd="0" destOrd="0" presId="urn:microsoft.com/office/officeart/2008/layout/VerticalAccentList"/>
    <dgm:cxn modelId="{823066D9-4E2A-4F6F-BA16-B15B60F0CB4D}" type="presParOf" srcId="{BB6F6620-B117-4CEB-B0F4-A5E21A59537B}" destId="{4E63E765-0E7A-40B7-8385-CAB0F521F8D9}" srcOrd="0" destOrd="0" presId="urn:microsoft.com/office/officeart/2008/layout/VerticalAccentList"/>
    <dgm:cxn modelId="{926A3EA7-2E85-419D-9E0C-8BC4D4DBAFF3}" type="presParOf" srcId="{5ED8F30B-8FB0-4D1C-AD4F-BB64348CF9DF}" destId="{4A258D77-BC41-4F3E-9111-AC68667FE2E7}" srcOrd="1" destOrd="0" presId="urn:microsoft.com/office/officeart/2008/layout/VerticalAccentList"/>
    <dgm:cxn modelId="{E12E79C8-8D47-4411-8B5E-368ECA782272}" type="presParOf" srcId="{4A258D77-BC41-4F3E-9111-AC68667FE2E7}" destId="{BFC23979-9444-4CE9-9E59-849D1F9A3A3B}" srcOrd="0" destOrd="0" presId="urn:microsoft.com/office/officeart/2008/layout/VerticalAccentList"/>
    <dgm:cxn modelId="{B715A127-0A7D-4DB5-8CBD-A7380EF13D6B}" type="presParOf" srcId="{4A258D77-BC41-4F3E-9111-AC68667FE2E7}" destId="{824B6A5F-A920-43A0-A666-3097FA8ED9B5}" srcOrd="1" destOrd="0" presId="urn:microsoft.com/office/officeart/2008/layout/VerticalAccentList"/>
    <dgm:cxn modelId="{0F41186E-F12D-498C-A12C-AA3DE2477778}" type="presParOf" srcId="{4A258D77-BC41-4F3E-9111-AC68667FE2E7}" destId="{A9C31A87-8D10-4AF6-8149-2E3C65BA25F7}" srcOrd="2" destOrd="0" presId="urn:microsoft.com/office/officeart/2008/layout/VerticalAccentList"/>
    <dgm:cxn modelId="{3A3C330E-8B69-49D7-9B46-10FA35A177FF}" type="presParOf" srcId="{4A258D77-BC41-4F3E-9111-AC68667FE2E7}" destId="{04650D58-3426-406C-B051-F018AAF4A002}" srcOrd="3" destOrd="0" presId="urn:microsoft.com/office/officeart/2008/layout/VerticalAccentList"/>
    <dgm:cxn modelId="{22E854AD-4ABD-4B2B-A006-97EA75A05BD0}" type="presParOf" srcId="{4A258D77-BC41-4F3E-9111-AC68667FE2E7}" destId="{3ACCD12B-CC4C-406D-BA06-B50ECE0B4793}" srcOrd="4" destOrd="0" presId="urn:microsoft.com/office/officeart/2008/layout/VerticalAccentList"/>
    <dgm:cxn modelId="{819FF253-446C-4A2D-A2F5-E4DC13308313}" type="presParOf" srcId="{4A258D77-BC41-4F3E-9111-AC68667FE2E7}" destId="{E78E1F88-2598-4CC5-8BE0-E8F6C4B8A9BF}" srcOrd="5" destOrd="0" presId="urn:microsoft.com/office/officeart/2008/layout/VerticalAccentList"/>
    <dgm:cxn modelId="{D6C95AC1-F611-4F14-8630-76DF7C1AF8A4}" type="presParOf" srcId="{4A258D77-BC41-4F3E-9111-AC68667FE2E7}" destId="{AE794497-C4FA-4ACD-9167-3B91C216DF5F}" srcOrd="6" destOrd="0" presId="urn:microsoft.com/office/officeart/2008/layout/VerticalAccentList"/>
    <dgm:cxn modelId="{38C6B4EF-95B2-4952-9BBA-CC13D992FEFF}" type="presParOf" srcId="{4A258D77-BC41-4F3E-9111-AC68667FE2E7}" destId="{C6CF2C5E-A88B-4711-8563-E14D0F85B0D2}" srcOrd="7" destOrd="0" presId="urn:microsoft.com/office/officeart/2008/layout/VerticalAccentList"/>
    <dgm:cxn modelId="{9917EE2B-F99E-4813-8A08-8195963328C5}" type="presParOf" srcId="{5ED8F30B-8FB0-4D1C-AD4F-BB64348CF9DF}" destId="{58F839DC-17B2-485B-948A-19A522ADE3B7}" srcOrd="2" destOrd="0" presId="urn:microsoft.com/office/officeart/2008/layout/VerticalAccentList"/>
    <dgm:cxn modelId="{A200AC0C-066E-42C3-9054-0C8684C7032A}" type="presParOf" srcId="{5ED8F30B-8FB0-4D1C-AD4F-BB64348CF9DF}" destId="{C02D35DA-D6C8-406A-AC0B-E70D2F73C5DE}" srcOrd="3" destOrd="0" presId="urn:microsoft.com/office/officeart/2008/layout/VerticalAccentList"/>
    <dgm:cxn modelId="{31F9DBA4-17C1-44B3-BF27-829E3E6BEB52}" type="presParOf" srcId="{C02D35DA-D6C8-406A-AC0B-E70D2F73C5DE}" destId="{56FC43E2-32EB-4B02-BD2E-FCFB935F58FE}" srcOrd="0" destOrd="0" presId="urn:microsoft.com/office/officeart/2008/layout/VerticalAccentList"/>
    <dgm:cxn modelId="{CF10C144-4025-4286-AFF8-426DD4A8898E}" type="presParOf" srcId="{5ED8F30B-8FB0-4D1C-AD4F-BB64348CF9DF}" destId="{50730AA1-5560-4487-BD79-A450785D6D27}" srcOrd="4" destOrd="0" presId="urn:microsoft.com/office/officeart/2008/layout/VerticalAccentList"/>
    <dgm:cxn modelId="{D8EB29B1-342A-446F-BDA7-6D396DEAA028}" type="presParOf" srcId="{50730AA1-5560-4487-BD79-A450785D6D27}" destId="{281147A4-5F50-48B2-81C9-47501FD131D6}" srcOrd="0" destOrd="0" presId="urn:microsoft.com/office/officeart/2008/layout/VerticalAccentList"/>
    <dgm:cxn modelId="{EAAA553B-C7EB-4C58-B867-B22DFA3D1AAF}" type="presParOf" srcId="{50730AA1-5560-4487-BD79-A450785D6D27}" destId="{8A4E5FE6-A477-4AA8-B692-5E2953F59150}" srcOrd="1" destOrd="0" presId="urn:microsoft.com/office/officeart/2008/layout/VerticalAccentList"/>
    <dgm:cxn modelId="{7BA85AC7-74AE-4E61-A9BA-93FC3C656E31}" type="presParOf" srcId="{50730AA1-5560-4487-BD79-A450785D6D27}" destId="{8F521223-7072-4629-AA1D-CACFB10A3A6D}" srcOrd="2" destOrd="0" presId="urn:microsoft.com/office/officeart/2008/layout/VerticalAccentList"/>
    <dgm:cxn modelId="{F18ED6D3-368E-4463-BFC1-EFB1C3886333}" type="presParOf" srcId="{50730AA1-5560-4487-BD79-A450785D6D27}" destId="{86D6AAE4-E241-4D42-82FE-468F5148745B}" srcOrd="3" destOrd="0" presId="urn:microsoft.com/office/officeart/2008/layout/VerticalAccentList"/>
    <dgm:cxn modelId="{AFAF26B8-271B-40C5-8946-6CB6D432B08D}" type="presParOf" srcId="{50730AA1-5560-4487-BD79-A450785D6D27}" destId="{DBAC8DC1-2311-469F-9DC3-8BF150FF875A}" srcOrd="4" destOrd="0" presId="urn:microsoft.com/office/officeart/2008/layout/VerticalAccentList"/>
    <dgm:cxn modelId="{F59391B0-5AA0-42F3-B4BB-4AD673F173A4}" type="presParOf" srcId="{50730AA1-5560-4487-BD79-A450785D6D27}" destId="{8950BB72-266B-4F4C-9B6D-FACF599D32F3}" srcOrd="5" destOrd="0" presId="urn:microsoft.com/office/officeart/2008/layout/VerticalAccentList"/>
    <dgm:cxn modelId="{3493CB4F-AEFC-470C-96B7-034CF42014CC}" type="presParOf" srcId="{50730AA1-5560-4487-BD79-A450785D6D27}" destId="{678247F9-9A57-4BAA-88A2-A7D62654F22A}" srcOrd="6" destOrd="0" presId="urn:microsoft.com/office/officeart/2008/layout/VerticalAccentList"/>
    <dgm:cxn modelId="{FFEE3DBF-59B4-4FD2-82CF-035B3C95D3E8}" type="presParOf" srcId="{50730AA1-5560-4487-BD79-A450785D6D27}" destId="{D9B90291-FA83-4338-AD4B-35A9EFD5A374}" srcOrd="7" destOrd="0" presId="urn:microsoft.com/office/officeart/2008/layout/VerticalAccentList"/>
    <dgm:cxn modelId="{50EC24EA-0CF3-48F6-98FC-4EA0D8199618}" type="presParOf" srcId="{5ED8F30B-8FB0-4D1C-AD4F-BB64348CF9DF}" destId="{2F3DB9C6-35EE-486F-9DDD-D5D653C76371}" srcOrd="5" destOrd="0" presId="urn:microsoft.com/office/officeart/2008/layout/VerticalAccentList"/>
    <dgm:cxn modelId="{B67BEDAB-E2B4-47B8-8D46-CB7386481205}" type="presParOf" srcId="{5ED8F30B-8FB0-4D1C-AD4F-BB64348CF9DF}" destId="{528CDF91-561E-459D-9891-4A2235B67AAF}" srcOrd="6" destOrd="0" presId="urn:microsoft.com/office/officeart/2008/layout/VerticalAccentList"/>
    <dgm:cxn modelId="{E78B8095-4EFB-43E8-899A-A618C6FCE7C2}" type="presParOf" srcId="{528CDF91-561E-459D-9891-4A2235B67AAF}" destId="{366202B7-DAE6-4651-A8DF-6B5678F981AB}" srcOrd="0" destOrd="0" presId="urn:microsoft.com/office/officeart/2008/layout/VerticalAccentList"/>
    <dgm:cxn modelId="{6A162E13-E012-4F69-AC51-270D40E3232E}" type="presParOf" srcId="{5ED8F30B-8FB0-4D1C-AD4F-BB64348CF9DF}" destId="{6EDBEFAB-B041-4E48-BFCF-4EBCF4F9F2A0}" srcOrd="7" destOrd="0" presId="urn:microsoft.com/office/officeart/2008/layout/VerticalAccentList"/>
    <dgm:cxn modelId="{7C669C4F-69D8-46F1-BCD1-8FEAC7F2FD2E}" type="presParOf" srcId="{6EDBEFAB-B041-4E48-BFCF-4EBCF4F9F2A0}" destId="{5EBABE81-B935-494C-BDCB-E5223E240FC5}" srcOrd="0" destOrd="0" presId="urn:microsoft.com/office/officeart/2008/layout/VerticalAccentList"/>
    <dgm:cxn modelId="{F26546CB-D1A7-4905-9979-0A7B4F445A85}" type="presParOf" srcId="{6EDBEFAB-B041-4E48-BFCF-4EBCF4F9F2A0}" destId="{99A8BE43-18B8-4811-9CBA-3149C5B6B465}" srcOrd="1" destOrd="0" presId="urn:microsoft.com/office/officeart/2008/layout/VerticalAccentList"/>
    <dgm:cxn modelId="{9A8AE82A-C36F-46FB-AC2D-8D8387B4F3A5}" type="presParOf" srcId="{6EDBEFAB-B041-4E48-BFCF-4EBCF4F9F2A0}" destId="{186BCD4B-58E9-4DE7-96DB-6F677B48EE4B}" srcOrd="2" destOrd="0" presId="urn:microsoft.com/office/officeart/2008/layout/VerticalAccentList"/>
    <dgm:cxn modelId="{6CA827DA-E6FE-4CA7-92A0-9B3752CC92A2}" type="presParOf" srcId="{6EDBEFAB-B041-4E48-BFCF-4EBCF4F9F2A0}" destId="{54603AFA-1B06-4987-9CA5-35D307A215C4}" srcOrd="3" destOrd="0" presId="urn:microsoft.com/office/officeart/2008/layout/VerticalAccentList"/>
    <dgm:cxn modelId="{AE2CC755-E7A9-464A-BAD3-1710879E84F9}" type="presParOf" srcId="{6EDBEFAB-B041-4E48-BFCF-4EBCF4F9F2A0}" destId="{872665CC-ABA3-499F-83BC-F58C169635BF}" srcOrd="4" destOrd="0" presId="urn:microsoft.com/office/officeart/2008/layout/VerticalAccentList"/>
    <dgm:cxn modelId="{839267F5-20F9-461F-A563-84C29FF3E43A}" type="presParOf" srcId="{6EDBEFAB-B041-4E48-BFCF-4EBCF4F9F2A0}" destId="{8FA44643-70EE-4900-92D4-8BDA021B493A}" srcOrd="5" destOrd="0" presId="urn:microsoft.com/office/officeart/2008/layout/VerticalAccentList"/>
    <dgm:cxn modelId="{3A400B30-0404-439D-B4BB-231BDD3DAA15}" type="presParOf" srcId="{6EDBEFAB-B041-4E48-BFCF-4EBCF4F9F2A0}" destId="{AD1ECDE1-E33F-499B-AEAD-3ED3E3C8A91C}" srcOrd="6" destOrd="0" presId="urn:microsoft.com/office/officeart/2008/layout/VerticalAccentList"/>
    <dgm:cxn modelId="{9793BF6A-FB10-4BA7-ADCC-AAACFC14A67B}" type="presParOf" srcId="{6EDBEFAB-B041-4E48-BFCF-4EBCF4F9F2A0}" destId="{C0864C2A-9A22-4714-A572-B9B3CC6E470A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3E765-0E7A-40B7-8385-CAB0F521F8D9}">
      <dsp:nvSpPr>
        <dsp:cNvPr id="0" name=""/>
        <dsp:cNvSpPr/>
      </dsp:nvSpPr>
      <dsp:spPr>
        <a:xfrm>
          <a:off x="1636577" y="1671"/>
          <a:ext cx="4656688" cy="423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FF0000"/>
              </a:solidFill>
            </a:rPr>
            <a:t>1</a:t>
          </a:r>
          <a:endParaRPr lang="tr-TR" sz="2400" b="1" kern="1200" dirty="0">
            <a:solidFill>
              <a:srgbClr val="FF0000"/>
            </a:solidFill>
          </a:endParaRPr>
        </a:p>
      </dsp:txBody>
      <dsp:txXfrm>
        <a:off x="1636577" y="1671"/>
        <a:ext cx="4656688" cy="423335"/>
      </dsp:txXfrm>
    </dsp:sp>
    <dsp:sp modelId="{BFC23979-9444-4CE9-9E59-849D1F9A3A3B}">
      <dsp:nvSpPr>
        <dsp:cNvPr id="0" name=""/>
        <dsp:cNvSpPr/>
      </dsp:nvSpPr>
      <dsp:spPr>
        <a:xfrm>
          <a:off x="1636577" y="425007"/>
          <a:ext cx="1089665" cy="8623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B6A5F-A920-43A0-A666-3097FA8ED9B5}">
      <dsp:nvSpPr>
        <dsp:cNvPr id="0" name=""/>
        <dsp:cNvSpPr/>
      </dsp:nvSpPr>
      <dsp:spPr>
        <a:xfrm>
          <a:off x="2291100" y="425007"/>
          <a:ext cx="1089665" cy="8623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31A87-8D10-4AF6-8149-2E3C65BA25F7}">
      <dsp:nvSpPr>
        <dsp:cNvPr id="0" name=""/>
        <dsp:cNvSpPr/>
      </dsp:nvSpPr>
      <dsp:spPr>
        <a:xfrm>
          <a:off x="2946141" y="425007"/>
          <a:ext cx="1089665" cy="8623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50D58-3426-406C-B051-F018AAF4A002}">
      <dsp:nvSpPr>
        <dsp:cNvPr id="0" name=""/>
        <dsp:cNvSpPr/>
      </dsp:nvSpPr>
      <dsp:spPr>
        <a:xfrm>
          <a:off x="3600665" y="425007"/>
          <a:ext cx="1089665" cy="8623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CD12B-CC4C-406D-BA06-B50ECE0B4793}">
      <dsp:nvSpPr>
        <dsp:cNvPr id="0" name=""/>
        <dsp:cNvSpPr/>
      </dsp:nvSpPr>
      <dsp:spPr>
        <a:xfrm>
          <a:off x="4255706" y="425007"/>
          <a:ext cx="1089665" cy="8623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E1F88-2598-4CC5-8BE0-E8F6C4B8A9BF}">
      <dsp:nvSpPr>
        <dsp:cNvPr id="0" name=""/>
        <dsp:cNvSpPr/>
      </dsp:nvSpPr>
      <dsp:spPr>
        <a:xfrm>
          <a:off x="4910229" y="425007"/>
          <a:ext cx="1089665" cy="8623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94497-C4FA-4ACD-9167-3B91C216DF5F}">
      <dsp:nvSpPr>
        <dsp:cNvPr id="0" name=""/>
        <dsp:cNvSpPr/>
      </dsp:nvSpPr>
      <dsp:spPr>
        <a:xfrm>
          <a:off x="5565270" y="425007"/>
          <a:ext cx="1089665" cy="8623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F2C5E-A88B-4711-8563-E14D0F85B0D2}">
      <dsp:nvSpPr>
        <dsp:cNvPr id="0" name=""/>
        <dsp:cNvSpPr/>
      </dsp:nvSpPr>
      <dsp:spPr>
        <a:xfrm>
          <a:off x="1636577" y="511242"/>
          <a:ext cx="4717225" cy="6898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u="sng" kern="1200" dirty="0" smtClean="0"/>
            <a:t>Kişisel Gelişim Seminerleri</a:t>
          </a:r>
          <a:endParaRPr lang="tr-TR" sz="3200" kern="1200" dirty="0"/>
        </a:p>
      </dsp:txBody>
      <dsp:txXfrm>
        <a:off x="1636577" y="511242"/>
        <a:ext cx="4717225" cy="689879"/>
      </dsp:txXfrm>
    </dsp:sp>
    <dsp:sp modelId="{56FC43E2-32EB-4B02-BD2E-FCFB935F58FE}">
      <dsp:nvSpPr>
        <dsp:cNvPr id="0" name=""/>
        <dsp:cNvSpPr/>
      </dsp:nvSpPr>
      <dsp:spPr>
        <a:xfrm>
          <a:off x="1636577" y="1336769"/>
          <a:ext cx="4656688" cy="423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FF0000"/>
              </a:solidFill>
            </a:rPr>
            <a:t>2</a:t>
          </a:r>
          <a:endParaRPr lang="tr-TR" sz="2400" b="1" kern="1200" dirty="0">
            <a:solidFill>
              <a:srgbClr val="FF0000"/>
            </a:solidFill>
          </a:endParaRPr>
        </a:p>
      </dsp:txBody>
      <dsp:txXfrm>
        <a:off x="1636577" y="1336769"/>
        <a:ext cx="4656688" cy="423335"/>
      </dsp:txXfrm>
    </dsp:sp>
    <dsp:sp modelId="{281147A4-5F50-48B2-81C9-47501FD131D6}">
      <dsp:nvSpPr>
        <dsp:cNvPr id="0" name=""/>
        <dsp:cNvSpPr/>
      </dsp:nvSpPr>
      <dsp:spPr>
        <a:xfrm>
          <a:off x="1636577" y="1760105"/>
          <a:ext cx="1089665" cy="8623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E5FE6-A477-4AA8-B692-5E2953F59150}">
      <dsp:nvSpPr>
        <dsp:cNvPr id="0" name=""/>
        <dsp:cNvSpPr/>
      </dsp:nvSpPr>
      <dsp:spPr>
        <a:xfrm>
          <a:off x="2291100" y="1760105"/>
          <a:ext cx="1089665" cy="8623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21223-7072-4629-AA1D-CACFB10A3A6D}">
      <dsp:nvSpPr>
        <dsp:cNvPr id="0" name=""/>
        <dsp:cNvSpPr/>
      </dsp:nvSpPr>
      <dsp:spPr>
        <a:xfrm>
          <a:off x="2946141" y="1760105"/>
          <a:ext cx="1089665" cy="8623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6AAE4-E241-4D42-82FE-468F5148745B}">
      <dsp:nvSpPr>
        <dsp:cNvPr id="0" name=""/>
        <dsp:cNvSpPr/>
      </dsp:nvSpPr>
      <dsp:spPr>
        <a:xfrm>
          <a:off x="3600665" y="1760105"/>
          <a:ext cx="1089665" cy="8623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C8DC1-2311-469F-9DC3-8BF150FF875A}">
      <dsp:nvSpPr>
        <dsp:cNvPr id="0" name=""/>
        <dsp:cNvSpPr/>
      </dsp:nvSpPr>
      <dsp:spPr>
        <a:xfrm>
          <a:off x="4255706" y="1760105"/>
          <a:ext cx="1089665" cy="8623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0BB72-266B-4F4C-9B6D-FACF599D32F3}">
      <dsp:nvSpPr>
        <dsp:cNvPr id="0" name=""/>
        <dsp:cNvSpPr/>
      </dsp:nvSpPr>
      <dsp:spPr>
        <a:xfrm>
          <a:off x="4910229" y="1760105"/>
          <a:ext cx="1089665" cy="8623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247F9-9A57-4BAA-88A2-A7D62654F22A}">
      <dsp:nvSpPr>
        <dsp:cNvPr id="0" name=""/>
        <dsp:cNvSpPr/>
      </dsp:nvSpPr>
      <dsp:spPr>
        <a:xfrm>
          <a:off x="5565270" y="1760105"/>
          <a:ext cx="1089665" cy="8623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90291-FA83-4338-AD4B-35A9EFD5A374}">
      <dsp:nvSpPr>
        <dsp:cNvPr id="0" name=""/>
        <dsp:cNvSpPr/>
      </dsp:nvSpPr>
      <dsp:spPr>
        <a:xfrm>
          <a:off x="1636577" y="1846340"/>
          <a:ext cx="4717225" cy="6898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u="sng" kern="1200" dirty="0" smtClean="0"/>
            <a:t>Kariyer Günleri</a:t>
          </a:r>
          <a:endParaRPr lang="tr-TR" sz="3200" kern="1200" dirty="0"/>
        </a:p>
      </dsp:txBody>
      <dsp:txXfrm>
        <a:off x="1636577" y="1846340"/>
        <a:ext cx="4717225" cy="689879"/>
      </dsp:txXfrm>
    </dsp:sp>
    <dsp:sp modelId="{366202B7-DAE6-4651-A8DF-6B5678F981AB}">
      <dsp:nvSpPr>
        <dsp:cNvPr id="0" name=""/>
        <dsp:cNvSpPr/>
      </dsp:nvSpPr>
      <dsp:spPr>
        <a:xfrm>
          <a:off x="1636577" y="2671868"/>
          <a:ext cx="4656688" cy="423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FF0000"/>
              </a:solidFill>
            </a:rPr>
            <a:t>3</a:t>
          </a:r>
          <a:endParaRPr lang="tr-TR" sz="2400" b="1" kern="1200" dirty="0">
            <a:solidFill>
              <a:srgbClr val="FF0000"/>
            </a:solidFill>
          </a:endParaRPr>
        </a:p>
      </dsp:txBody>
      <dsp:txXfrm>
        <a:off x="1636577" y="2671868"/>
        <a:ext cx="4656688" cy="423335"/>
      </dsp:txXfrm>
    </dsp:sp>
    <dsp:sp modelId="{5EBABE81-B935-494C-BDCB-E5223E240FC5}">
      <dsp:nvSpPr>
        <dsp:cNvPr id="0" name=""/>
        <dsp:cNvSpPr/>
      </dsp:nvSpPr>
      <dsp:spPr>
        <a:xfrm>
          <a:off x="1636577" y="3095203"/>
          <a:ext cx="1089665" cy="8623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8BE43-18B8-4811-9CBA-3149C5B6B465}">
      <dsp:nvSpPr>
        <dsp:cNvPr id="0" name=""/>
        <dsp:cNvSpPr/>
      </dsp:nvSpPr>
      <dsp:spPr>
        <a:xfrm>
          <a:off x="2291100" y="3095203"/>
          <a:ext cx="1089665" cy="8623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BCD4B-58E9-4DE7-96DB-6F677B48EE4B}">
      <dsp:nvSpPr>
        <dsp:cNvPr id="0" name=""/>
        <dsp:cNvSpPr/>
      </dsp:nvSpPr>
      <dsp:spPr>
        <a:xfrm>
          <a:off x="2946141" y="3095203"/>
          <a:ext cx="1089665" cy="8623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03AFA-1B06-4987-9CA5-35D307A215C4}">
      <dsp:nvSpPr>
        <dsp:cNvPr id="0" name=""/>
        <dsp:cNvSpPr/>
      </dsp:nvSpPr>
      <dsp:spPr>
        <a:xfrm>
          <a:off x="3600665" y="3095203"/>
          <a:ext cx="1089665" cy="8623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665CC-ABA3-499F-83BC-F58C169635BF}">
      <dsp:nvSpPr>
        <dsp:cNvPr id="0" name=""/>
        <dsp:cNvSpPr/>
      </dsp:nvSpPr>
      <dsp:spPr>
        <a:xfrm>
          <a:off x="4255706" y="3095203"/>
          <a:ext cx="1089665" cy="8623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44643-70EE-4900-92D4-8BDA021B493A}">
      <dsp:nvSpPr>
        <dsp:cNvPr id="0" name=""/>
        <dsp:cNvSpPr/>
      </dsp:nvSpPr>
      <dsp:spPr>
        <a:xfrm>
          <a:off x="4910229" y="3095203"/>
          <a:ext cx="1089665" cy="8623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ECDE1-E33F-499B-AEAD-3ED3E3C8A91C}">
      <dsp:nvSpPr>
        <dsp:cNvPr id="0" name=""/>
        <dsp:cNvSpPr/>
      </dsp:nvSpPr>
      <dsp:spPr>
        <a:xfrm>
          <a:off x="5565270" y="3095203"/>
          <a:ext cx="1089665" cy="86234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64C2A-9A22-4714-A572-B9B3CC6E470A}">
      <dsp:nvSpPr>
        <dsp:cNvPr id="0" name=""/>
        <dsp:cNvSpPr/>
      </dsp:nvSpPr>
      <dsp:spPr>
        <a:xfrm>
          <a:off x="1636577" y="3181438"/>
          <a:ext cx="4717225" cy="6898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u="sng" kern="1200" dirty="0" smtClean="0"/>
            <a:t>Deneme Sınavları</a:t>
          </a:r>
          <a:endParaRPr lang="tr-TR" sz="3200" kern="1200" dirty="0"/>
        </a:p>
      </dsp:txBody>
      <dsp:txXfrm>
        <a:off x="1636577" y="3181438"/>
        <a:ext cx="4717225" cy="689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7.11.2017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slayt iç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395" cy="6858000"/>
          </a:xfrm>
          <a:prstGeom prst="rect">
            <a:avLst/>
          </a:prstGeom>
          <a:noFill/>
        </p:spPr>
      </p:pic>
      <p:pic>
        <p:nvPicPr>
          <p:cNvPr id="4" name="İçerik Yer Tutucusu 4" descr="C:\Users\ARGE 6\Desktop\boyap tasarım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90364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05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:\slayt iç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395" cy="6858000"/>
          </a:xfrm>
          <a:prstGeom prst="rect">
            <a:avLst/>
          </a:prstGeom>
          <a:noFill/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396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tr-TR" sz="3200" b="1" u="sng" dirty="0" smtClean="0"/>
              <a:t>Kişisel</a:t>
            </a:r>
            <a:r>
              <a:rPr lang="tr-TR" sz="3200" u="sng" dirty="0"/>
              <a:t> </a:t>
            </a:r>
            <a:r>
              <a:rPr lang="tr-TR" sz="3200" b="1" u="sng" dirty="0" smtClean="0"/>
              <a:t>Gelişim Seminerleri</a:t>
            </a:r>
            <a:br>
              <a:rPr lang="tr-TR" sz="3200" b="1" u="sng" dirty="0" smtClean="0"/>
            </a:br>
            <a:r>
              <a:rPr lang="tr-TR" sz="3200" b="1" u="sng" dirty="0" smtClean="0"/>
              <a:t>Kapsamında Yapılan Çalışmalar</a:t>
            </a:r>
            <a:endParaRPr lang="tr-T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196752"/>
            <a:ext cx="8435280" cy="475252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	Uzman </a:t>
            </a:r>
            <a:r>
              <a:rPr lang="tr-TR" sz="2400" b="1" dirty="0">
                <a:solidFill>
                  <a:srgbClr val="FF0000"/>
                </a:solidFill>
              </a:rPr>
              <a:t>Psikolog Özkan ŞENOL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tarafından merkez ilçelerimizdeki </a:t>
            </a:r>
            <a:r>
              <a:rPr lang="tr-TR" sz="2400" b="1" dirty="0">
                <a:solidFill>
                  <a:srgbClr val="FF0000"/>
                </a:solidFill>
              </a:rPr>
              <a:t>8. ve 12. Sınıf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öğrencilerimize </a:t>
            </a:r>
            <a:r>
              <a:rPr lang="tr-TR" sz="2400" b="1" dirty="0"/>
              <a:t>“Birlikte Başaracağız”</a:t>
            </a:r>
            <a:r>
              <a:rPr lang="tr-TR" sz="2400" dirty="0"/>
              <a:t> başlıklı seminer verildi.</a:t>
            </a:r>
          </a:p>
          <a:p>
            <a:pPr marL="0" lvl="0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	Uzman </a:t>
            </a:r>
            <a:r>
              <a:rPr lang="tr-TR" sz="2400" b="1" dirty="0">
                <a:solidFill>
                  <a:srgbClr val="FF0000"/>
                </a:solidFill>
              </a:rPr>
              <a:t>Psikolog Özkan ŞENOL </a:t>
            </a:r>
            <a:r>
              <a:rPr lang="tr-TR" sz="2400" dirty="0"/>
              <a:t>tarafından merkez ilçelerimizdeki </a:t>
            </a:r>
            <a:r>
              <a:rPr lang="tr-TR" sz="2400" u="sng" dirty="0">
                <a:solidFill>
                  <a:srgbClr val="FF0000"/>
                </a:solidFill>
              </a:rPr>
              <a:t>idareci, öğretmen, veli ve İl Milli Eğitim Müdürlüğü çalışanlarına</a:t>
            </a:r>
            <a:r>
              <a:rPr lang="tr-TR" sz="2400" u="sng" dirty="0"/>
              <a:t> </a:t>
            </a:r>
            <a:r>
              <a:rPr lang="tr-TR" sz="2400" b="1" dirty="0"/>
              <a:t>“Farkında mısınız?”</a:t>
            </a:r>
            <a:r>
              <a:rPr lang="tr-TR" sz="2400" dirty="0"/>
              <a:t> başlıklı seminer verildi.</a:t>
            </a:r>
          </a:p>
          <a:p>
            <a:pPr marL="0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	Uzman </a:t>
            </a:r>
            <a:r>
              <a:rPr lang="tr-TR" sz="2400" b="1" dirty="0">
                <a:solidFill>
                  <a:srgbClr val="FF0000"/>
                </a:solidFill>
              </a:rPr>
              <a:t>Psikolog Özkan ŞENOL </a:t>
            </a:r>
            <a:r>
              <a:rPr lang="tr-TR" sz="2400" dirty="0"/>
              <a:t>tarafından </a:t>
            </a:r>
            <a:r>
              <a:rPr lang="tr-TR" sz="2400" b="1" dirty="0"/>
              <a:t>Elbistan, Pazarcık, Göksun, Türkoğlu, Andırın ve Afşin</a:t>
            </a:r>
            <a:r>
              <a:rPr lang="tr-TR" sz="2400" dirty="0"/>
              <a:t> olmak üzere </a:t>
            </a:r>
            <a:r>
              <a:rPr lang="tr-TR" sz="2400" b="1" dirty="0">
                <a:solidFill>
                  <a:srgbClr val="FF0000"/>
                </a:solidFill>
              </a:rPr>
              <a:t>6 ilçemizde </a:t>
            </a:r>
            <a:r>
              <a:rPr lang="tr-TR" sz="2400" dirty="0"/>
              <a:t>bulunan </a:t>
            </a:r>
            <a:r>
              <a:rPr lang="tr-TR" sz="2400" b="1" dirty="0">
                <a:solidFill>
                  <a:srgbClr val="FF0000"/>
                </a:solidFill>
              </a:rPr>
              <a:t>idareci, öğretmen ve velilere </a:t>
            </a:r>
            <a:r>
              <a:rPr lang="tr-TR" sz="2400" b="1" dirty="0"/>
              <a:t>“Farkında mısınız?” başlıklı </a:t>
            </a:r>
            <a:r>
              <a:rPr lang="tr-TR" sz="2400" b="1" dirty="0" smtClean="0"/>
              <a:t>seminer</a:t>
            </a:r>
            <a:r>
              <a:rPr lang="tr-TR" sz="2400" dirty="0"/>
              <a:t> </a:t>
            </a:r>
            <a:r>
              <a:rPr lang="tr-TR" sz="2400" dirty="0" smtClean="0"/>
              <a:t>verildi.</a:t>
            </a:r>
          </a:p>
          <a:p>
            <a:pPr marL="0" indent="0">
              <a:buNone/>
            </a:pPr>
            <a:r>
              <a:rPr lang="tr-TR" sz="2400" dirty="0" smtClean="0"/>
              <a:t>	Bu </a:t>
            </a:r>
            <a:r>
              <a:rPr lang="tr-TR" sz="2400" dirty="0"/>
              <a:t>çalışma kapsamında </a:t>
            </a:r>
            <a:r>
              <a:rPr lang="tr-T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tr-T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oturumda yaklaşık 21000 </a:t>
            </a:r>
            <a:r>
              <a:rPr lang="tr-T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öğrenci, öğretmen ve veliye</a:t>
            </a:r>
            <a:r>
              <a:rPr lang="tr-TR" sz="2400" b="1" dirty="0" smtClean="0"/>
              <a:t> </a:t>
            </a:r>
            <a:r>
              <a:rPr lang="tr-TR" sz="2400" dirty="0"/>
              <a:t>seminer verildi.</a:t>
            </a:r>
          </a:p>
        </p:txBody>
      </p:sp>
    </p:spTree>
    <p:extLst>
      <p:ext uri="{BB962C8B-B14F-4D97-AF65-F5344CB8AC3E}">
        <p14:creationId xmlns:p14="http://schemas.microsoft.com/office/powerpoint/2010/main" val="119043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:\slayt iç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395" cy="6858000"/>
          </a:xfrm>
          <a:prstGeom prst="rect">
            <a:avLst/>
          </a:prstGeom>
          <a:noFill/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396" y="260648"/>
            <a:ext cx="8229600" cy="1368152"/>
          </a:xfrm>
        </p:spPr>
        <p:txBody>
          <a:bodyPr>
            <a:normAutofit/>
          </a:bodyPr>
          <a:lstStyle/>
          <a:p>
            <a:r>
              <a:rPr lang="tr-TR" sz="3600" b="1" u="sng" dirty="0"/>
              <a:t>Kariyer Günleri</a:t>
            </a:r>
            <a:br>
              <a:rPr lang="tr-TR" sz="3600" b="1" u="sng" dirty="0"/>
            </a:br>
            <a:r>
              <a:rPr lang="tr-TR" sz="3600" b="1" u="sng" dirty="0"/>
              <a:t>Kapsamında Yapılan Çalışmalar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295232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tr-TR" dirty="0" smtClean="0"/>
              <a:t>	Öğrencilerimizin </a:t>
            </a:r>
            <a:r>
              <a:rPr lang="tr-TR" b="1" dirty="0"/>
              <a:t>hayallerini somutlaştırmak </a:t>
            </a:r>
            <a:r>
              <a:rPr lang="tr-TR" dirty="0"/>
              <a:t>amacıyla </a:t>
            </a:r>
            <a:r>
              <a:rPr lang="tr-TR" b="1" dirty="0">
                <a:solidFill>
                  <a:srgbClr val="FF0000"/>
                </a:solidFill>
              </a:rPr>
              <a:t>çeşitli meslek gruplarından başarılı kişiler </a:t>
            </a:r>
            <a:r>
              <a:rPr lang="tr-TR" dirty="0"/>
              <a:t>okullarımızda öğrencilerimizle bir araya getirilerek </a:t>
            </a:r>
            <a:r>
              <a:rPr lang="tr-TR" b="1" dirty="0"/>
              <a:t>10 okulumuzda</a:t>
            </a:r>
            <a:r>
              <a:rPr lang="tr-TR" dirty="0"/>
              <a:t> öğrencilerimizin istifade etmeleri sağlanmıştır.</a:t>
            </a:r>
          </a:p>
        </p:txBody>
      </p:sp>
    </p:spTree>
    <p:extLst>
      <p:ext uri="{BB962C8B-B14F-4D97-AF65-F5344CB8AC3E}">
        <p14:creationId xmlns:p14="http://schemas.microsoft.com/office/powerpoint/2010/main" val="254808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:\slayt iç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395" cy="6858000"/>
          </a:xfrm>
          <a:prstGeom prst="rect">
            <a:avLst/>
          </a:prstGeom>
          <a:noFill/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397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tr-TR" sz="3200" b="1" u="sng" dirty="0"/>
              <a:t>Deneme Sınavları</a:t>
            </a:r>
            <a:br>
              <a:rPr lang="tr-TR" sz="3200" b="1" u="sng" dirty="0"/>
            </a:br>
            <a:r>
              <a:rPr lang="tr-TR" sz="3200" b="1" u="sng" dirty="0"/>
              <a:t>Kapsamında Yapılan Çalışmalar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268760"/>
            <a:ext cx="8435280" cy="4536504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tr-TR" dirty="0" smtClean="0"/>
              <a:t>	</a:t>
            </a:r>
            <a:r>
              <a:rPr lang="tr-TR" sz="3400" dirty="0" smtClean="0"/>
              <a:t>Öğrencilerimizin </a:t>
            </a:r>
            <a:r>
              <a:rPr lang="tr-TR" sz="3400" dirty="0"/>
              <a:t>ve ilimizin ulusal sınavlardaki başarı sırasını yükseltmek amacıyla </a:t>
            </a:r>
            <a:r>
              <a:rPr lang="tr-TR" sz="3400" b="1" dirty="0"/>
              <a:t>8. ve 12. sınıf</a:t>
            </a:r>
            <a:r>
              <a:rPr lang="tr-TR" sz="3400" dirty="0"/>
              <a:t> öğrencilerimize </a:t>
            </a:r>
            <a:r>
              <a:rPr lang="tr-TR" sz="3400" b="1" dirty="0"/>
              <a:t>Ödüllü Deneme Sınavları</a:t>
            </a:r>
            <a:r>
              <a:rPr lang="tr-TR" sz="3400" dirty="0"/>
              <a:t> </a:t>
            </a:r>
            <a:r>
              <a:rPr lang="tr-TR" sz="3400" dirty="0" smtClean="0"/>
              <a:t>yapılmıştır.</a:t>
            </a:r>
          </a:p>
          <a:p>
            <a:pPr marL="0" lvl="0" indent="0" algn="just">
              <a:buNone/>
            </a:pPr>
            <a:r>
              <a:rPr lang="tr-TR" sz="3400" b="1" dirty="0" smtClean="0">
                <a:solidFill>
                  <a:srgbClr val="FF0000"/>
                </a:solidFill>
              </a:rPr>
              <a:t>	</a:t>
            </a:r>
            <a:r>
              <a:rPr lang="tr-TR" sz="3400" dirty="0">
                <a:solidFill>
                  <a:srgbClr val="FF0000"/>
                </a:solidFill>
              </a:rPr>
              <a:t>Sonuçlar </a:t>
            </a:r>
            <a:r>
              <a:rPr lang="tr-TR" sz="3400" b="1" dirty="0">
                <a:solidFill>
                  <a:srgbClr val="FF0000"/>
                </a:solidFill>
              </a:rPr>
              <a:t>3 gün </a:t>
            </a:r>
            <a:r>
              <a:rPr lang="tr-TR" sz="3400" dirty="0">
                <a:solidFill>
                  <a:srgbClr val="FF0000"/>
                </a:solidFill>
              </a:rPr>
              <a:t>gibi kısa bir süre </a:t>
            </a:r>
            <a:r>
              <a:rPr lang="tr-TR" sz="3400" dirty="0"/>
              <a:t>içinde </a:t>
            </a:r>
            <a:r>
              <a:rPr lang="tr-TR" sz="3400" dirty="0" smtClean="0"/>
              <a:t>açıklanıp sisteme yüklenmiştir.</a:t>
            </a:r>
          </a:p>
          <a:p>
            <a:pPr marL="0" lvl="0" indent="0" algn="just">
              <a:buNone/>
            </a:pPr>
            <a:r>
              <a:rPr lang="tr-TR" sz="3400" dirty="0" smtClean="0"/>
              <a:t>	Okullarında </a:t>
            </a:r>
            <a:r>
              <a:rPr lang="tr-TR" sz="3400" dirty="0"/>
              <a:t>dereceye giren öğrenciler </a:t>
            </a:r>
            <a:r>
              <a:rPr lang="tr-TR" sz="3400" b="1" dirty="0">
                <a:solidFill>
                  <a:srgbClr val="FF0000"/>
                </a:solidFill>
              </a:rPr>
              <a:t>Çanakkale Gezisine</a:t>
            </a:r>
            <a:r>
              <a:rPr lang="tr-TR" sz="3400" dirty="0">
                <a:solidFill>
                  <a:srgbClr val="FF0000"/>
                </a:solidFill>
              </a:rPr>
              <a:t> </a:t>
            </a:r>
            <a:r>
              <a:rPr lang="tr-TR" sz="3400" dirty="0" smtClean="0">
                <a:solidFill>
                  <a:srgbClr val="FF0000"/>
                </a:solidFill>
              </a:rPr>
              <a:t>götürülmüşlerdir.</a:t>
            </a:r>
            <a:endParaRPr lang="tr-TR" sz="3400" dirty="0"/>
          </a:p>
          <a:p>
            <a:pPr marL="0" lvl="0" indent="0" algn="just">
              <a:buNone/>
            </a:pPr>
            <a:r>
              <a:rPr lang="tr-TR" sz="3400" dirty="0"/>
              <a:t>	</a:t>
            </a:r>
            <a:r>
              <a:rPr lang="tr-TR" sz="3400" dirty="0" smtClean="0"/>
              <a:t>Bu </a:t>
            </a:r>
            <a:r>
              <a:rPr lang="tr-TR" sz="3400" dirty="0" smtClean="0"/>
              <a:t>kapsamda yapılan çalışmalarla yine bir çok okulumuzda </a:t>
            </a:r>
            <a:r>
              <a:rPr lang="tr-TR" sz="3400" b="1" dirty="0" smtClean="0"/>
              <a:t>destekleme ve yetiştirme kursları </a:t>
            </a:r>
            <a:r>
              <a:rPr lang="tr-TR" sz="3400" dirty="0" smtClean="0"/>
              <a:t>açılmıştır.</a:t>
            </a:r>
            <a:endParaRPr lang="tr-TR" sz="3400" dirty="0"/>
          </a:p>
        </p:txBody>
      </p:sp>
    </p:spTree>
    <p:extLst>
      <p:ext uri="{BB962C8B-B14F-4D97-AF65-F5344CB8AC3E}">
        <p14:creationId xmlns:p14="http://schemas.microsoft.com/office/powerpoint/2010/main" val="11998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:\slayt iç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395" cy="6858000"/>
          </a:xfrm>
          <a:prstGeom prst="rect">
            <a:avLst/>
          </a:prstGeom>
          <a:noFill/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396" y="35527"/>
            <a:ext cx="8229600" cy="1368152"/>
          </a:xfrm>
        </p:spPr>
        <p:txBody>
          <a:bodyPr>
            <a:normAutofit/>
          </a:bodyPr>
          <a:lstStyle/>
          <a:p>
            <a:r>
              <a:rPr lang="tr-TR" sz="3600" b="1" u="sng" dirty="0">
                <a:solidFill>
                  <a:srgbClr val="FF0000"/>
                </a:solidFill>
              </a:rPr>
              <a:t>Deneme Sınavları</a:t>
            </a:r>
            <a:br>
              <a:rPr lang="tr-TR" sz="3600" b="1" u="sng" dirty="0">
                <a:solidFill>
                  <a:srgbClr val="FF0000"/>
                </a:solidFill>
              </a:rPr>
            </a:br>
            <a:r>
              <a:rPr lang="tr-TR" sz="3600" b="1" u="sng" dirty="0">
                <a:solidFill>
                  <a:srgbClr val="FF0000"/>
                </a:solidFill>
              </a:rPr>
              <a:t>Kapsamında Yapılan </a:t>
            </a:r>
            <a:r>
              <a:rPr lang="tr-TR" sz="3600" b="1" u="sng" dirty="0" smtClean="0">
                <a:solidFill>
                  <a:srgbClr val="FF0000"/>
                </a:solidFill>
              </a:rPr>
              <a:t>Çalışmalar</a:t>
            </a:r>
            <a:endParaRPr lang="tr-TR" sz="3600" b="1" u="sng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2548" y="1412776"/>
            <a:ext cx="8579296" cy="40324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sz="4500" b="1" u="sng" dirty="0"/>
              <a:t>Bu çalışmaya ilişkin istatistiki bilgiler aşağıdadır:</a:t>
            </a:r>
          </a:p>
          <a:p>
            <a:pPr lvl="0"/>
            <a:r>
              <a:rPr lang="tr-TR" sz="3300" b="1" dirty="0">
                <a:solidFill>
                  <a:srgbClr val="00B050"/>
                </a:solidFill>
              </a:rPr>
              <a:t>YGS deneme sınavı sayısı				: 1</a:t>
            </a:r>
            <a:endParaRPr lang="tr-TR" sz="3300" dirty="0">
              <a:solidFill>
                <a:srgbClr val="00B050"/>
              </a:solidFill>
            </a:endParaRPr>
          </a:p>
          <a:p>
            <a:pPr lvl="0"/>
            <a:r>
              <a:rPr lang="tr-TR" sz="3300" b="1" dirty="0">
                <a:solidFill>
                  <a:srgbClr val="00B050"/>
                </a:solidFill>
              </a:rPr>
              <a:t>YGS deneme sınavı tarihi				: 22 Şubat 2017</a:t>
            </a:r>
            <a:endParaRPr lang="tr-TR" sz="3300" dirty="0">
              <a:solidFill>
                <a:srgbClr val="00B050"/>
              </a:solidFill>
            </a:endParaRPr>
          </a:p>
          <a:p>
            <a:pPr lvl="0"/>
            <a:r>
              <a:rPr lang="tr-TR" sz="3300" b="1" dirty="0">
                <a:solidFill>
                  <a:srgbClr val="00B050"/>
                </a:solidFill>
              </a:rPr>
              <a:t>YGS deneme sınavlarına giren öğrenci sayısı	</a:t>
            </a:r>
            <a:r>
              <a:rPr lang="tr-TR" sz="3300" b="1" dirty="0" smtClean="0">
                <a:solidFill>
                  <a:srgbClr val="00B050"/>
                </a:solidFill>
              </a:rPr>
              <a:t>	: 15.277</a:t>
            </a:r>
            <a:endParaRPr lang="tr-TR" sz="3300" dirty="0">
              <a:solidFill>
                <a:srgbClr val="00B050"/>
              </a:solidFill>
            </a:endParaRPr>
          </a:p>
          <a:p>
            <a:pPr lvl="0"/>
            <a:r>
              <a:rPr lang="tr-TR" sz="3300" b="1" dirty="0">
                <a:solidFill>
                  <a:srgbClr val="0070C0"/>
                </a:solidFill>
              </a:rPr>
              <a:t>TEOG denem sınavı sayısı				: 1</a:t>
            </a:r>
            <a:endParaRPr lang="tr-TR" sz="3300" dirty="0">
              <a:solidFill>
                <a:srgbClr val="0070C0"/>
              </a:solidFill>
            </a:endParaRPr>
          </a:p>
          <a:p>
            <a:pPr lvl="0"/>
            <a:r>
              <a:rPr lang="tr-TR" sz="3300" b="1" dirty="0">
                <a:solidFill>
                  <a:srgbClr val="0070C0"/>
                </a:solidFill>
              </a:rPr>
              <a:t>TEOG deneme sınavı tarihi				: 12 Nisan 2017</a:t>
            </a:r>
            <a:endParaRPr lang="tr-TR" sz="3300" dirty="0">
              <a:solidFill>
                <a:srgbClr val="0070C0"/>
              </a:solidFill>
            </a:endParaRPr>
          </a:p>
          <a:p>
            <a:pPr lvl="0"/>
            <a:r>
              <a:rPr lang="tr-TR" sz="3300" b="1" dirty="0">
                <a:solidFill>
                  <a:srgbClr val="0070C0"/>
                </a:solidFill>
              </a:rPr>
              <a:t>TEOG deneme sınavların giren öğrenci sayısı	</a:t>
            </a:r>
            <a:r>
              <a:rPr lang="tr-TR" sz="3300" b="1" dirty="0" smtClean="0">
                <a:solidFill>
                  <a:srgbClr val="0070C0"/>
                </a:solidFill>
              </a:rPr>
              <a:t>	: 21.529</a:t>
            </a:r>
            <a:endParaRPr lang="tr-TR" sz="3300" dirty="0">
              <a:solidFill>
                <a:srgbClr val="0070C0"/>
              </a:solidFill>
            </a:endParaRPr>
          </a:p>
          <a:p>
            <a:pPr lvl="0"/>
            <a:r>
              <a:rPr lang="tr-TR" sz="3300" b="1" dirty="0">
                <a:solidFill>
                  <a:schemeClr val="accent6">
                    <a:lumMod val="75000"/>
                  </a:schemeClr>
                </a:solidFill>
              </a:rPr>
              <a:t>Çanakkale’ye götürülen 12. sınıf </a:t>
            </a:r>
            <a:r>
              <a:rPr lang="tr-TR" sz="3300" b="1" dirty="0" smtClean="0">
                <a:solidFill>
                  <a:schemeClr val="accent6">
                    <a:lumMod val="75000"/>
                  </a:schemeClr>
                </a:solidFill>
              </a:rPr>
              <a:t>öğrenci </a:t>
            </a:r>
            <a:r>
              <a:rPr lang="tr-TR" sz="3300" b="1" dirty="0">
                <a:solidFill>
                  <a:schemeClr val="accent6">
                    <a:lumMod val="75000"/>
                  </a:schemeClr>
                </a:solidFill>
              </a:rPr>
              <a:t>sayısı		: 140</a:t>
            </a:r>
            <a:endParaRPr lang="tr-TR" sz="33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tr-TR" sz="3300" b="1" dirty="0">
                <a:solidFill>
                  <a:schemeClr val="accent6">
                    <a:lumMod val="75000"/>
                  </a:schemeClr>
                </a:solidFill>
              </a:rPr>
              <a:t>Çanakkale’ye götürülen 8. sınıf </a:t>
            </a:r>
            <a:r>
              <a:rPr lang="tr-TR" sz="3300" b="1" dirty="0" smtClean="0">
                <a:solidFill>
                  <a:schemeClr val="accent6">
                    <a:lumMod val="75000"/>
                  </a:schemeClr>
                </a:solidFill>
              </a:rPr>
              <a:t>öğrenci </a:t>
            </a:r>
            <a:r>
              <a:rPr lang="tr-TR" sz="3300" b="1" dirty="0">
                <a:solidFill>
                  <a:schemeClr val="accent6">
                    <a:lumMod val="75000"/>
                  </a:schemeClr>
                </a:solidFill>
              </a:rPr>
              <a:t>sayısı		: </a:t>
            </a:r>
            <a:r>
              <a:rPr lang="tr-TR" sz="3300" b="1" dirty="0" smtClean="0">
                <a:solidFill>
                  <a:schemeClr val="accent6">
                    <a:lumMod val="75000"/>
                  </a:schemeClr>
                </a:solidFill>
              </a:rPr>
              <a:t>318</a:t>
            </a:r>
          </a:p>
          <a:p>
            <a:pPr lvl="0"/>
            <a:r>
              <a:rPr lang="tr-TR" sz="3300" b="1" dirty="0" smtClean="0">
                <a:solidFill>
                  <a:schemeClr val="accent6">
                    <a:lumMod val="75000"/>
                  </a:schemeClr>
                </a:solidFill>
              </a:rPr>
              <a:t>Gezilere götürülen </a:t>
            </a:r>
            <a:r>
              <a:rPr lang="tr-TR" sz="3300" b="1" u="sng" dirty="0" smtClean="0">
                <a:solidFill>
                  <a:schemeClr val="accent6">
                    <a:lumMod val="75000"/>
                  </a:schemeClr>
                </a:solidFill>
              </a:rPr>
              <a:t>toplam</a:t>
            </a:r>
            <a:r>
              <a:rPr lang="tr-TR" sz="3300" b="1" dirty="0" smtClean="0">
                <a:solidFill>
                  <a:schemeClr val="accent6">
                    <a:lumMod val="75000"/>
                  </a:schemeClr>
                </a:solidFill>
              </a:rPr>
              <a:t> öğrenci sayısı		: 458</a:t>
            </a:r>
            <a:endParaRPr lang="tr-TR" sz="33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tr-TR" sz="3300" b="1" dirty="0"/>
              <a:t>Destekleme ve </a:t>
            </a:r>
            <a:r>
              <a:rPr lang="tr-TR" sz="3300" b="1" dirty="0" smtClean="0"/>
              <a:t>yetiştirme </a:t>
            </a:r>
            <a:r>
              <a:rPr lang="tr-TR" sz="3300" b="1" dirty="0"/>
              <a:t>amaçlı açılan kurs sayısı	: 405 </a:t>
            </a:r>
            <a:endParaRPr lang="tr-TR" sz="3300" dirty="0"/>
          </a:p>
          <a:p>
            <a:pPr lvl="0"/>
            <a:r>
              <a:rPr lang="tr-TR" sz="3300" b="1" dirty="0"/>
              <a:t>Dest. ve Yet. kurslarına katılan </a:t>
            </a:r>
            <a:r>
              <a:rPr lang="tr-TR" sz="3300" b="1" dirty="0" smtClean="0"/>
              <a:t>öğrenci sayısı</a:t>
            </a:r>
            <a:r>
              <a:rPr lang="tr-TR" sz="3300" b="1" dirty="0"/>
              <a:t>		: 70.051</a:t>
            </a:r>
            <a:endParaRPr lang="tr-TR" sz="3300" dirty="0"/>
          </a:p>
          <a:p>
            <a:pPr marL="0" lvl="0" indent="0" algn="just">
              <a:buNone/>
            </a:pPr>
            <a:endParaRPr lang="tr-TR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5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:\slayt iç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395" cy="6858000"/>
          </a:xfrm>
          <a:prstGeom prst="rect">
            <a:avLst/>
          </a:prstGeom>
          <a:noFill/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396" y="980728"/>
            <a:ext cx="8229600" cy="4176464"/>
          </a:xfrm>
        </p:spPr>
        <p:txBody>
          <a:bodyPr>
            <a:normAutofit/>
          </a:bodyPr>
          <a:lstStyle/>
          <a:p>
            <a:r>
              <a:rPr lang="tr-TR" sz="4800" b="1" dirty="0" smtClean="0"/>
              <a:t>2017/2018</a:t>
            </a:r>
            <a:br>
              <a:rPr lang="tr-TR" sz="4800" b="1" dirty="0" smtClean="0"/>
            </a:br>
            <a:r>
              <a:rPr lang="tr-TR" sz="4800" b="1" dirty="0" smtClean="0"/>
              <a:t>EĞİTİM </a:t>
            </a:r>
            <a:r>
              <a:rPr lang="tr-TR" sz="4800" b="1" dirty="0"/>
              <a:t>ÖĞRETİM YILINDA</a:t>
            </a:r>
            <a:r>
              <a:rPr lang="tr-TR" sz="4800" b="1" dirty="0">
                <a:solidFill>
                  <a:srgbClr val="FF0000"/>
                </a:solidFill>
              </a:rPr>
              <a:t/>
            </a:r>
            <a:br>
              <a:rPr lang="tr-TR" sz="4800" b="1" dirty="0">
                <a:solidFill>
                  <a:srgbClr val="FF0000"/>
                </a:solidFill>
              </a:rPr>
            </a:br>
            <a:r>
              <a:rPr lang="tr-TR" sz="4800" b="1" dirty="0" smtClean="0">
                <a:solidFill>
                  <a:srgbClr val="FF0000"/>
                </a:solidFill>
              </a:rPr>
              <a:t>YAPILMASI PLANLANAN ÇALIŞMALAR</a:t>
            </a:r>
            <a:endParaRPr lang="tr-TR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:\slayt iç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395" cy="6858000"/>
          </a:xfrm>
          <a:prstGeom prst="rect">
            <a:avLst/>
          </a:prstGeom>
          <a:noFill/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396" y="260648"/>
            <a:ext cx="8229600" cy="1368152"/>
          </a:xfrm>
        </p:spPr>
        <p:txBody>
          <a:bodyPr>
            <a:normAutofit/>
          </a:bodyPr>
          <a:lstStyle/>
          <a:p>
            <a:r>
              <a:rPr lang="tr-TR" sz="3600" b="1" u="sng" dirty="0" smtClean="0"/>
              <a:t>2017/2018 Eğitim Öğretim Yılında </a:t>
            </a:r>
            <a:br>
              <a:rPr lang="tr-TR" sz="3600" b="1" u="sng" dirty="0" smtClean="0"/>
            </a:br>
            <a:r>
              <a:rPr lang="tr-TR" sz="3600" b="1" u="sng" dirty="0" smtClean="0">
                <a:solidFill>
                  <a:srgbClr val="FF0000"/>
                </a:solidFill>
              </a:rPr>
              <a:t>Yapılması Planlanan Çalışmalar</a:t>
            </a:r>
            <a:endParaRPr lang="tr-TR" sz="36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164948"/>
              </p:ext>
            </p:extLst>
          </p:nvPr>
        </p:nvGraphicFramePr>
        <p:xfrm>
          <a:off x="395536" y="1772816"/>
          <a:ext cx="8568952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232"/>
                <a:gridCol w="6480720"/>
              </a:tblGrid>
              <a:tr h="3960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u="sng" dirty="0">
                          <a:solidFill>
                            <a:schemeClr val="tx1"/>
                          </a:solidFill>
                          <a:effectLst/>
                        </a:rPr>
                        <a:t>Kişisel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u="sng" dirty="0">
                          <a:solidFill>
                            <a:schemeClr val="tx1"/>
                          </a:solidFill>
                          <a:effectLst/>
                        </a:rPr>
                        <a:t>Gelişim Seminerleri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7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chemeClr val="tx1"/>
                          </a:solidFill>
                          <a:effectLst/>
                        </a:rPr>
                        <a:t>	Öğrencilerimizin </a:t>
                      </a: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kişisel gelişimlerini sağlamak amacıyla;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2400" dirty="0">
                          <a:solidFill>
                            <a:srgbClr val="00B050"/>
                          </a:solidFill>
                          <a:effectLst/>
                        </a:rPr>
                        <a:t>Kişisel Gelişim Uzmanı</a:t>
                      </a:r>
                      <a:endParaRPr lang="tr-TR" sz="20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2400" dirty="0">
                          <a:solidFill>
                            <a:srgbClr val="00B050"/>
                          </a:solidFill>
                          <a:effectLst/>
                        </a:rPr>
                        <a:t>Eğitim Uzmanı</a:t>
                      </a:r>
                      <a:endParaRPr lang="tr-TR" sz="20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2400" dirty="0">
                          <a:solidFill>
                            <a:srgbClr val="00B050"/>
                          </a:solidFill>
                          <a:effectLst/>
                        </a:rPr>
                        <a:t>Akademisyen</a:t>
                      </a:r>
                      <a:endParaRPr lang="tr-TR" sz="20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709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</a:rPr>
                        <a:t>gibi alanında uzman kişilerle irtibata geçilerek </a:t>
                      </a: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öğrenci, veli ve öğrencilerimize kişisel </a:t>
                      </a:r>
                      <a:r>
                        <a:rPr lang="tr-TR" sz="2000" u="sng" dirty="0">
                          <a:solidFill>
                            <a:schemeClr val="tx1"/>
                          </a:solidFill>
                          <a:effectLst/>
                        </a:rPr>
                        <a:t>gelişim seminerleri düzenlenecektir. </a:t>
                      </a:r>
                      <a:endParaRPr lang="tr-TR" sz="1800" u="sng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2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:\slayt iç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395" cy="6858000"/>
          </a:xfrm>
          <a:prstGeom prst="rect">
            <a:avLst/>
          </a:prstGeom>
          <a:noFill/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396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tr-TR" sz="2800" b="1" u="sng" dirty="0" smtClean="0"/>
              <a:t>2017/2018 Eğitim Öğretim Yılında</a:t>
            </a:r>
            <a:r>
              <a:rPr lang="tr-TR" sz="2800" b="1" u="sng" dirty="0" smtClean="0">
                <a:solidFill>
                  <a:srgbClr val="FF0000"/>
                </a:solidFill>
              </a:rPr>
              <a:t> </a:t>
            </a:r>
            <a:br>
              <a:rPr lang="tr-TR" sz="2800" b="1" u="sng" dirty="0" smtClean="0">
                <a:solidFill>
                  <a:srgbClr val="FF0000"/>
                </a:solidFill>
              </a:rPr>
            </a:br>
            <a:r>
              <a:rPr lang="tr-TR" sz="2800" b="1" u="sng" dirty="0" smtClean="0">
                <a:solidFill>
                  <a:srgbClr val="FF0000"/>
                </a:solidFill>
              </a:rPr>
              <a:t>Yapılması Planlanan Çalışmalar</a:t>
            </a:r>
            <a:endParaRPr lang="tr-TR" sz="28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131209"/>
              </p:ext>
            </p:extLst>
          </p:nvPr>
        </p:nvGraphicFramePr>
        <p:xfrm>
          <a:off x="215712" y="1052737"/>
          <a:ext cx="8712968" cy="4824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5968"/>
                <a:gridCol w="7237000"/>
              </a:tblGrid>
              <a:tr h="4824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Kariyer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Günleri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</a:rPr>
                        <a:t>Öğrencilerimizin ileride olmak istedikleri mesleğe sahip olan ve hayal ettikleri başarıları elde etmiş olan,</a:t>
                      </a: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 alanında uzman ve başarılı; </a:t>
                      </a:r>
                      <a:r>
                        <a:rPr lang="tr-TR" sz="2400" dirty="0">
                          <a:solidFill>
                            <a:srgbClr val="00B050"/>
                          </a:solidFill>
                          <a:effectLst/>
                        </a:rPr>
                        <a:t>Şair, Yazar, Akademisyen, Şovmen, Program Sunucusu, Doktor, Eğitimci, Sporcu, Sanatçı, Çeşitli STK Üyeleri, Mühendis vb. meslek gruplarından insanlarla </a:t>
                      </a: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iletişime geçilerek, bir program dahilinde, </a:t>
                      </a:r>
                      <a:r>
                        <a:rPr lang="tr-TR" sz="2000" i="1" u="sng" dirty="0">
                          <a:solidFill>
                            <a:srgbClr val="FF0000"/>
                          </a:solidFill>
                          <a:effectLst/>
                        </a:rPr>
                        <a:t>sunumu yapacak kişinin ve ilgili okulun özellikleri </a:t>
                      </a:r>
                      <a:r>
                        <a:rPr lang="tr-TR" sz="2000" u="sng" dirty="0">
                          <a:solidFill>
                            <a:srgbClr val="FF0000"/>
                          </a:solidFill>
                          <a:effectLst/>
                        </a:rPr>
                        <a:t>göz önünde bulundurularak yapılacak bir eşleştirme </a:t>
                      </a:r>
                      <a:r>
                        <a:rPr lang="tr-TR" sz="2000" b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ile</a:t>
                      </a:r>
                      <a:r>
                        <a:rPr lang="tr-TR" sz="2000" b="1" u="sng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2000" u="sng" dirty="0" smtClean="0">
                          <a:solidFill>
                            <a:schemeClr val="tx2"/>
                          </a:solidFill>
                          <a:effectLst/>
                        </a:rPr>
                        <a:t>tüm </a:t>
                      </a:r>
                      <a:r>
                        <a:rPr lang="tr-TR" sz="2000" u="sng" dirty="0">
                          <a:solidFill>
                            <a:schemeClr val="tx2"/>
                          </a:solidFill>
                          <a:effectLst/>
                        </a:rPr>
                        <a:t>eğitim öğretim yılına yayılmak suretiyle</a:t>
                      </a:r>
                      <a:r>
                        <a:rPr lang="tr-TR" sz="20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öğrencilerimizin (duruma göre veli ve öğretmenler de sürece dahil edilebilmek üzere) </a:t>
                      </a:r>
                      <a:r>
                        <a:rPr lang="tr-TR" sz="2800" dirty="0">
                          <a:solidFill>
                            <a:srgbClr val="00B050"/>
                          </a:solidFill>
                          <a:effectLst/>
                        </a:rPr>
                        <a:t>bu insanlarla bir araya gelmeleri ve istifade etmeleri </a:t>
                      </a: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sağlanacaktır.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36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:\slayt iç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395" cy="6858000"/>
          </a:xfrm>
          <a:prstGeom prst="rect">
            <a:avLst/>
          </a:prstGeom>
          <a:noFill/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396" y="188640"/>
            <a:ext cx="8229600" cy="648072"/>
          </a:xfrm>
        </p:spPr>
        <p:txBody>
          <a:bodyPr>
            <a:noAutofit/>
          </a:bodyPr>
          <a:lstStyle/>
          <a:p>
            <a:r>
              <a:rPr lang="tr-TR" sz="2800" b="1" u="sng" dirty="0" smtClean="0"/>
              <a:t>2017/2018 Eğitim Öğretim Yılında </a:t>
            </a:r>
            <a:br>
              <a:rPr lang="tr-TR" sz="2800" b="1" u="sng" dirty="0" smtClean="0"/>
            </a:br>
            <a:r>
              <a:rPr lang="tr-TR" sz="2800" b="1" u="sng" dirty="0" smtClean="0">
                <a:solidFill>
                  <a:srgbClr val="FF0000"/>
                </a:solidFill>
              </a:rPr>
              <a:t>Yapılması Planlanan Çalışmalar</a:t>
            </a:r>
            <a:endParaRPr lang="tr-TR" sz="28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839716"/>
              </p:ext>
            </p:extLst>
          </p:nvPr>
        </p:nvGraphicFramePr>
        <p:xfrm>
          <a:off x="251520" y="980728"/>
          <a:ext cx="8712968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/>
                <a:gridCol w="7056784"/>
              </a:tblGrid>
              <a:tr h="4896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u="sng" dirty="0">
                          <a:solidFill>
                            <a:schemeClr val="tx1"/>
                          </a:solidFill>
                          <a:effectLst/>
                        </a:rPr>
                        <a:t>Deneme Sınavları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tr-TR" sz="2400" u="sng" dirty="0">
                          <a:solidFill>
                            <a:schemeClr val="tx1"/>
                          </a:solidFill>
                          <a:effectLst/>
                        </a:rPr>
                        <a:t>Öğrencilerimizin ve ilimizin</a:t>
                      </a:r>
                      <a:r>
                        <a:rPr lang="tr-TR" sz="2400" u="sng" dirty="0">
                          <a:solidFill>
                            <a:srgbClr val="00B050"/>
                          </a:solidFill>
                          <a:effectLst/>
                        </a:rPr>
                        <a:t>, ulusal sınavlardaki ve bir üst eğitim kurumuna yerleşmedeki başarı sırasını yükseltmek </a:t>
                      </a:r>
                      <a:r>
                        <a:rPr lang="tr-TR" sz="2400" u="sng" dirty="0" smtClean="0">
                          <a:solidFill>
                            <a:srgbClr val="00B050"/>
                          </a:solidFill>
                          <a:effectLst/>
                        </a:rPr>
                        <a:t>amacıyla;</a:t>
                      </a:r>
                      <a:r>
                        <a:rPr lang="tr-TR" sz="2400" u="none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tr-TR" sz="2400" u="none" dirty="0" smtClean="0">
                          <a:solidFill>
                            <a:srgbClr val="FF0000"/>
                          </a:solidFill>
                          <a:effectLst/>
                        </a:rPr>
                        <a:t>8. ve 12</a:t>
                      </a:r>
                      <a:r>
                        <a:rPr lang="tr-TR" sz="2400" u="none" dirty="0">
                          <a:solidFill>
                            <a:srgbClr val="FF0000"/>
                          </a:solidFill>
                          <a:effectLst/>
                        </a:rPr>
                        <a:t>. </a:t>
                      </a: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</a:rPr>
                        <a:t>sınıf öğrencilerimize Deneme Sınavları </a:t>
                      </a:r>
                      <a:r>
                        <a:rPr lang="tr-TR" sz="2000" dirty="0" smtClean="0">
                          <a:solidFill>
                            <a:srgbClr val="FF0000"/>
                          </a:solidFill>
                          <a:effectLst/>
                        </a:rPr>
                        <a:t>düzenlenecektir.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rgbClr val="FF0000"/>
                          </a:solidFill>
                          <a:effectLst/>
                        </a:rPr>
                        <a:t>	</a:t>
                      </a:r>
                      <a:r>
                        <a:rPr lang="tr-TR" sz="1900" dirty="0" smtClean="0">
                          <a:solidFill>
                            <a:schemeClr val="tx1"/>
                          </a:solidFill>
                          <a:effectLst/>
                        </a:rPr>
                        <a:t>Yapılacak olan deneme</a:t>
                      </a:r>
                      <a:r>
                        <a:rPr lang="tr-TR" sz="19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sınavları; </a:t>
                      </a:r>
                      <a:r>
                        <a:rPr lang="tr-TR" sz="2400" u="sng" baseline="0" dirty="0" smtClean="0">
                          <a:solidFill>
                            <a:srgbClr val="0070C0"/>
                          </a:solidFill>
                          <a:effectLst/>
                        </a:rPr>
                        <a:t>değişen sınav sistemlerinin formatına uygun olarak</a:t>
                      </a:r>
                      <a:r>
                        <a:rPr lang="tr-TR" sz="1900" baseline="0" dirty="0" smtClean="0">
                          <a:solidFill>
                            <a:schemeClr val="tx1"/>
                          </a:solidFill>
                          <a:effectLst/>
                        </a:rPr>
                        <a:t> gerçekleştirilecektir.   Deneme sınavlarının zamanı ise </a:t>
                      </a:r>
                      <a:r>
                        <a:rPr lang="tr-TR" sz="2000" baseline="0" dirty="0" smtClean="0">
                          <a:solidFill>
                            <a:srgbClr val="FF0000"/>
                          </a:solidFill>
                          <a:effectLst/>
                        </a:rPr>
                        <a:t>belediye ile imzalanacak şartname doğrultusunda</a:t>
                      </a:r>
                      <a:r>
                        <a:rPr lang="tr-TR" sz="1900" baseline="0" dirty="0" smtClean="0">
                          <a:solidFill>
                            <a:schemeClr val="tx1"/>
                          </a:solidFill>
                          <a:effectLst/>
                        </a:rPr>
                        <a:t> belirlenecektir.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900" dirty="0" smtClean="0">
                          <a:solidFill>
                            <a:schemeClr val="tx1"/>
                          </a:solidFill>
                          <a:effectLst/>
                        </a:rPr>
                        <a:t>	Çanakkale </a:t>
                      </a:r>
                      <a:r>
                        <a:rPr lang="tr-TR" sz="1900" dirty="0">
                          <a:solidFill>
                            <a:schemeClr val="tx1"/>
                          </a:solidFill>
                          <a:effectLst/>
                        </a:rPr>
                        <a:t>gezilerine yine devam edilecektir. </a:t>
                      </a: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</a:rPr>
                        <a:t>Gezilere götürülmek üzere öğrenci seçimi;</a:t>
                      </a:r>
                      <a:r>
                        <a:rPr lang="tr-TR" sz="1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400" u="sng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 ve 12.</a:t>
                      </a:r>
                      <a:r>
                        <a:rPr lang="tr-TR" sz="2400" u="sng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sınıflarda yapılacak</a:t>
                      </a:r>
                      <a:r>
                        <a:rPr lang="tr-TR" sz="2400" u="sng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tr-TR" sz="2400" u="sng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deneme </a:t>
                      </a:r>
                      <a:r>
                        <a:rPr lang="tr-TR" sz="2400" u="sng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sınavlarında, </a:t>
                      </a:r>
                      <a:r>
                        <a:rPr lang="tr-TR" sz="2400" u="sng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kendi okullarında derece alan öğrenciler </a:t>
                      </a:r>
                      <a:r>
                        <a:rPr lang="tr-TR" sz="1900" dirty="0">
                          <a:solidFill>
                            <a:schemeClr val="tx1"/>
                          </a:solidFill>
                          <a:effectLst/>
                        </a:rPr>
                        <a:t>arasından </a:t>
                      </a:r>
                      <a:r>
                        <a:rPr lang="tr-TR" sz="1900" dirty="0" smtClean="0">
                          <a:solidFill>
                            <a:schemeClr val="tx1"/>
                          </a:solidFill>
                          <a:effectLst/>
                        </a:rPr>
                        <a:t>yapılacaktır. </a:t>
                      </a:r>
                      <a:endParaRPr lang="tr-TR" sz="1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8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:\slayt iç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395" cy="6858000"/>
          </a:xfrm>
          <a:prstGeom prst="rect">
            <a:avLst/>
          </a:prstGeom>
          <a:noFill/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396" y="692696"/>
            <a:ext cx="8229600" cy="4464496"/>
          </a:xfrm>
        </p:spPr>
        <p:txBody>
          <a:bodyPr>
            <a:normAutofit fontScale="90000"/>
          </a:bodyPr>
          <a:lstStyle/>
          <a:p>
            <a:r>
              <a:rPr lang="tr-TR" sz="4800" b="1" u="sng" dirty="0" smtClean="0">
                <a:solidFill>
                  <a:srgbClr val="FF0000"/>
                </a:solidFill>
              </a:rPr>
              <a:t>İlçelerde yapılan deneme sınavları için;</a:t>
            </a:r>
            <a:br>
              <a:rPr lang="tr-TR" sz="4800" b="1" u="sng" dirty="0" smtClean="0">
                <a:solidFill>
                  <a:srgbClr val="FF0000"/>
                </a:solidFill>
              </a:rPr>
            </a:br>
            <a:r>
              <a:rPr lang="tr-TR" sz="4800" b="1" dirty="0" smtClean="0"/>
              <a:t/>
            </a:r>
            <a:br>
              <a:rPr lang="tr-TR" sz="4800" b="1" dirty="0" smtClean="0"/>
            </a:br>
            <a:r>
              <a:rPr lang="tr-TR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Aksayan yönler ?</a:t>
            </a:r>
            <a:br>
              <a:rPr lang="tr-TR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Öneriler ?</a:t>
            </a:r>
            <a:r>
              <a:rPr lang="tr-TR" sz="4800" b="1" dirty="0" smtClean="0"/>
              <a:t/>
            </a:r>
            <a:br>
              <a:rPr lang="tr-TR" sz="4800" b="1" dirty="0" smtClean="0"/>
            </a:br>
            <a:endParaRPr lang="tr-TR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:\slayt iç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395" cy="6858000"/>
          </a:xfrm>
          <a:prstGeom prst="rect">
            <a:avLst/>
          </a:prstGeom>
          <a:noFill/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4293096"/>
            <a:ext cx="8229600" cy="1368152"/>
          </a:xfrm>
        </p:spPr>
        <p:txBody>
          <a:bodyPr>
            <a:normAutofit/>
          </a:bodyPr>
          <a:lstStyle/>
          <a:p>
            <a:r>
              <a:rPr lang="tr-TR" sz="8000" b="1" dirty="0" smtClean="0">
                <a:solidFill>
                  <a:srgbClr val="FF0000"/>
                </a:solidFill>
              </a:rPr>
              <a:t>TEŞEKKÜRLER…</a:t>
            </a:r>
            <a:endParaRPr lang="tr-TR" sz="8000" b="1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4" descr="C:\Users\ARGE 6\Desktop\boyap tasarım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00" y="116632"/>
            <a:ext cx="89289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86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slayt için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394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656184"/>
          </a:xfrm>
        </p:spPr>
        <p:txBody>
          <a:bodyPr>
            <a:normAutofit fontScale="90000"/>
          </a:bodyPr>
          <a:lstStyle/>
          <a:p>
            <a:r>
              <a:rPr lang="tr-TR" sz="5700" b="1" dirty="0" smtClean="0"/>
              <a:t>KAHRAMANMARAŞ</a:t>
            </a:r>
            <a:r>
              <a:rPr lang="tr-TR" sz="5600" b="1" dirty="0" smtClean="0"/>
              <a:t> </a:t>
            </a:r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tr-TR" sz="4000" b="1" dirty="0" smtClean="0">
                <a:solidFill>
                  <a:srgbClr val="FF0000"/>
                </a:solidFill>
              </a:rPr>
              <a:t>BAŞARIYI OKULLA YAKALA (BOYAP) PROJESİ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508104" y="5214950"/>
            <a:ext cx="3064424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b="1" dirty="0" smtClean="0"/>
              <a:t>Ahmet NACAR</a:t>
            </a:r>
          </a:p>
          <a:p>
            <a:pPr algn="ctr">
              <a:buNone/>
            </a:pPr>
            <a:r>
              <a:rPr lang="tr-TR" dirty="0" smtClean="0"/>
              <a:t>AR-GE Birimi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slayt iç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395" cy="6858000"/>
          </a:xfrm>
          <a:prstGeom prst="rect">
            <a:avLst/>
          </a:prstGeom>
          <a:noFill/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396" y="548680"/>
            <a:ext cx="8435084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 smtClean="0"/>
              <a:t>		2017/2018 </a:t>
            </a:r>
            <a:r>
              <a:rPr lang="tr-TR" dirty="0"/>
              <a:t>Eğitim-Öğretim yılında </a:t>
            </a:r>
            <a:r>
              <a:rPr lang="tr-TR" b="1" dirty="0">
                <a:solidFill>
                  <a:srgbClr val="FF0000"/>
                </a:solidFill>
              </a:rPr>
              <a:t>4. dönemini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uygulayacak olduğumuz</a:t>
            </a:r>
          </a:p>
          <a:p>
            <a:pPr marL="0" indent="0">
              <a:buNone/>
            </a:pPr>
            <a:r>
              <a:rPr lang="tr-TR" b="1" dirty="0" smtClean="0"/>
              <a:t>	</a:t>
            </a:r>
            <a:r>
              <a:rPr lang="tr-TR" sz="3600" b="1" dirty="0" smtClean="0">
                <a:solidFill>
                  <a:srgbClr val="FF0000"/>
                </a:solidFill>
              </a:rPr>
              <a:t>Başarıyı </a:t>
            </a:r>
            <a:r>
              <a:rPr lang="tr-TR" sz="3600" b="1" dirty="0">
                <a:solidFill>
                  <a:srgbClr val="FF0000"/>
                </a:solidFill>
              </a:rPr>
              <a:t>Okulla Yakala </a:t>
            </a:r>
            <a:r>
              <a:rPr lang="tr-TR" sz="3600" b="1" dirty="0" smtClean="0">
                <a:solidFill>
                  <a:srgbClr val="FF0000"/>
                </a:solidFill>
              </a:rPr>
              <a:t>Projesi</a:t>
            </a:r>
            <a:r>
              <a:rPr lang="tr-TR" sz="3600" dirty="0" smtClean="0">
                <a:solidFill>
                  <a:srgbClr val="FF0000"/>
                </a:solidFill>
              </a:rPr>
              <a:t>’nin;</a:t>
            </a:r>
          </a:p>
          <a:p>
            <a:pPr marL="0" indent="0">
              <a:buNone/>
            </a:pPr>
            <a:r>
              <a:rPr lang="tr-TR" b="1" dirty="0"/>
              <a:t>	</a:t>
            </a:r>
            <a:r>
              <a:rPr lang="tr-TR" b="1" dirty="0" smtClean="0"/>
              <a:t>	</a:t>
            </a:r>
            <a:r>
              <a:rPr lang="tr-TR" b="1" u="sng" dirty="0" smtClean="0"/>
              <a:t>Genel amaçları </a:t>
            </a:r>
            <a:r>
              <a:rPr lang="tr-TR" b="1" u="sng" dirty="0"/>
              <a:t>şu şekildedir:</a:t>
            </a:r>
            <a:endParaRPr lang="tr-TR" dirty="0"/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Eğitimin niteliğini geliştirmek için</a:t>
            </a:r>
            <a:r>
              <a:rPr lang="tr-TR" dirty="0"/>
              <a:t>, eğitim paydaşlarının işbirliğini arttırmak ve ekip çalışmasını geliştirmek,</a:t>
            </a:r>
          </a:p>
          <a:p>
            <a:pPr lvl="0"/>
            <a:r>
              <a:rPr lang="tr-TR" dirty="0"/>
              <a:t>Eğitim faaliyetlerinin </a:t>
            </a:r>
            <a:r>
              <a:rPr lang="tr-TR" b="1" dirty="0">
                <a:solidFill>
                  <a:srgbClr val="FF0000"/>
                </a:solidFill>
              </a:rPr>
              <a:t>farklı mekânlarda daha geniş kesimlere yayılmasını sağlayarak </a:t>
            </a:r>
            <a:r>
              <a:rPr lang="tr-TR" dirty="0"/>
              <a:t>fırsat eşitliği sunmak,</a:t>
            </a:r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Öğrencilerin kişisel ve sosyal gelişimlerine </a:t>
            </a:r>
            <a:r>
              <a:rPr lang="tr-TR" dirty="0"/>
              <a:t>olumlu yönde katkı sağlamak,</a:t>
            </a:r>
          </a:p>
          <a:p>
            <a:pPr lvl="0"/>
            <a:r>
              <a:rPr lang="tr-TR" dirty="0"/>
              <a:t>Öğrencilerin </a:t>
            </a:r>
            <a:r>
              <a:rPr lang="tr-TR" b="1" dirty="0">
                <a:solidFill>
                  <a:srgbClr val="FF0000"/>
                </a:solidFill>
              </a:rPr>
              <a:t>ulusal sınav sistemlerine göre </a:t>
            </a:r>
            <a:r>
              <a:rPr lang="tr-TR" dirty="0"/>
              <a:t>hazırlanmalarını sağlayarak başarılarını arttırmak,</a:t>
            </a:r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İlimizin eğitim başarısının artmasına katkı sağlayarak </a:t>
            </a:r>
            <a:r>
              <a:rPr lang="tr-TR" dirty="0"/>
              <a:t>ülke genelindeki sıralamasını yükseltmek.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554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:\slayt iç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395" cy="6858000"/>
          </a:xfrm>
          <a:prstGeom prst="rect">
            <a:avLst/>
          </a:prstGeom>
          <a:noFill/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396" y="548680"/>
            <a:ext cx="8229600" cy="77809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BAŞARIYI OKULLA YAKALA PROJESİ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9"/>
            <a:ext cx="8291264" cy="3960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4800" b="1" dirty="0" smtClean="0"/>
          </a:p>
          <a:p>
            <a:pPr marL="0" indent="0" algn="ctr">
              <a:buNone/>
            </a:pPr>
            <a:r>
              <a:rPr lang="tr-TR" sz="4800" b="1" dirty="0" smtClean="0"/>
              <a:t>Başarıyı </a:t>
            </a:r>
            <a:r>
              <a:rPr lang="tr-TR" sz="4800" b="1" dirty="0"/>
              <a:t>Okulla Yakala </a:t>
            </a:r>
            <a:r>
              <a:rPr lang="tr-TR" sz="4800" b="1" dirty="0" smtClean="0"/>
              <a:t>Projesi’nin</a:t>
            </a:r>
          </a:p>
          <a:p>
            <a:pPr marL="0" indent="0" algn="ctr">
              <a:buNone/>
            </a:pPr>
            <a:r>
              <a:rPr lang="tr-TR" sz="48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tr-TR" sz="48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temel çalışma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b="1" dirty="0"/>
              <a:t>alanı vardır.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6573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:\slayt iç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395" cy="6858000"/>
          </a:xfrm>
          <a:prstGeom prst="rect">
            <a:avLst/>
          </a:prstGeom>
          <a:noFill/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396" y="548680"/>
            <a:ext cx="8229600" cy="77809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BOYAP Çalışma Alanları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539050"/>
              </p:ext>
            </p:extLst>
          </p:nvPr>
        </p:nvGraphicFramePr>
        <p:xfrm>
          <a:off x="457200" y="1341438"/>
          <a:ext cx="8291513" cy="395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79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:\slayt iç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395" cy="6858000"/>
          </a:xfrm>
          <a:prstGeom prst="rect">
            <a:avLst/>
          </a:prstGeom>
          <a:noFill/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396" y="332656"/>
            <a:ext cx="8229600" cy="77809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BOYAP Çalışma Alanları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5262" y="1196752"/>
            <a:ext cx="8033868" cy="460851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tr-TR" b="1" u="sng" dirty="0" smtClean="0">
                <a:solidFill>
                  <a:srgbClr val="0070C0"/>
                </a:solidFill>
              </a:rPr>
              <a:t>1-) Kişisel </a:t>
            </a:r>
            <a:r>
              <a:rPr lang="tr-TR" b="1" u="sng" dirty="0">
                <a:solidFill>
                  <a:srgbClr val="0070C0"/>
                </a:solidFill>
              </a:rPr>
              <a:t>Gelişim </a:t>
            </a:r>
            <a:r>
              <a:rPr lang="tr-TR" b="1" u="sng" dirty="0" smtClean="0">
                <a:solidFill>
                  <a:srgbClr val="0070C0"/>
                </a:solidFill>
              </a:rPr>
              <a:t>Seminerleri</a:t>
            </a:r>
            <a:endParaRPr lang="tr-TR" b="1" dirty="0">
              <a:solidFill>
                <a:srgbClr val="0070C0"/>
              </a:solidFill>
            </a:endParaRPr>
          </a:p>
          <a:p>
            <a:pPr marL="0" lvl="0" indent="0" algn="just">
              <a:buNone/>
            </a:pPr>
            <a:r>
              <a:rPr lang="tr-TR" sz="2800" dirty="0" smtClean="0"/>
              <a:t>	</a:t>
            </a:r>
            <a:r>
              <a:rPr lang="tr-TR" sz="2800" b="1" dirty="0" smtClean="0"/>
              <a:t>Öğrenci</a:t>
            </a:r>
            <a:r>
              <a:rPr lang="tr-TR" sz="2800" b="1" dirty="0"/>
              <a:t>, veli ve öğretmenlerimize </a:t>
            </a:r>
            <a:r>
              <a:rPr lang="tr-TR" sz="2800" dirty="0"/>
              <a:t>farklı alanlarda, </a:t>
            </a:r>
            <a:r>
              <a:rPr lang="tr-TR" sz="2800" b="1" dirty="0"/>
              <a:t>uzman kişiler tarafından</a:t>
            </a:r>
            <a:r>
              <a:rPr lang="tr-TR" sz="2800" dirty="0"/>
              <a:t>, çeşitli </a:t>
            </a:r>
            <a:r>
              <a:rPr lang="tr-TR" sz="2800" dirty="0" smtClean="0"/>
              <a:t>konularda, </a:t>
            </a:r>
            <a:r>
              <a:rPr lang="tr-TR" sz="2800" dirty="0"/>
              <a:t>paydaşlarımızın </a:t>
            </a:r>
            <a:r>
              <a:rPr lang="tr-TR" sz="2800" dirty="0">
                <a:solidFill>
                  <a:srgbClr val="FF0000"/>
                </a:solidFill>
              </a:rPr>
              <a:t>kişisel gelişimlerine katkı </a:t>
            </a:r>
            <a:r>
              <a:rPr lang="tr-TR" sz="2800" dirty="0"/>
              <a:t>sağlayıcı </a:t>
            </a:r>
            <a:r>
              <a:rPr lang="tr-T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seminer/konferans/kurs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verilmesi şeklinde </a:t>
            </a:r>
            <a:r>
              <a:rPr lang="tr-TR" sz="2800" dirty="0" smtClean="0"/>
              <a:t>çalışmalardır.</a:t>
            </a:r>
          </a:p>
          <a:p>
            <a:pPr marL="0" lvl="0" indent="0" algn="just">
              <a:buNone/>
            </a:pPr>
            <a:r>
              <a:rPr lang="tr-TR" sz="2800" dirty="0"/>
              <a:t>	</a:t>
            </a:r>
            <a:r>
              <a:rPr lang="tr-TR" sz="2800" dirty="0" smtClean="0"/>
              <a:t>Alanında </a:t>
            </a:r>
            <a:r>
              <a:rPr lang="tr-TR" sz="2800" dirty="0"/>
              <a:t>uzman kişilerle iletişime geçilerek, </a:t>
            </a:r>
            <a:r>
              <a:rPr lang="tr-TR" sz="2800" b="1" dirty="0"/>
              <a:t>Kahramanmaraş Büyükşehir </a:t>
            </a:r>
            <a:r>
              <a:rPr lang="tr-TR" sz="2800" b="1" dirty="0" smtClean="0"/>
              <a:t>Belediyesi     </a:t>
            </a:r>
            <a:r>
              <a:rPr lang="tr-TR" sz="2800" dirty="0"/>
              <a:t>ile işbirliği haline organizasyon </a:t>
            </a:r>
            <a:r>
              <a:rPr lang="tr-TR" sz="2800" dirty="0" smtClean="0"/>
              <a:t>çalışmaları </a:t>
            </a:r>
            <a:r>
              <a:rPr lang="tr-TR" sz="2800" b="1" dirty="0"/>
              <a:t>Kahramanmaraş İl Milli Eğitim Müdürlüğü </a:t>
            </a:r>
            <a:r>
              <a:rPr lang="tr-TR" sz="2800" dirty="0"/>
              <a:t>tarafından yapılmaktadır.</a:t>
            </a:r>
          </a:p>
        </p:txBody>
      </p:sp>
    </p:spTree>
    <p:extLst>
      <p:ext uri="{BB962C8B-B14F-4D97-AF65-F5344CB8AC3E}">
        <p14:creationId xmlns:p14="http://schemas.microsoft.com/office/powerpoint/2010/main" val="809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:\slayt iç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395" cy="6858000"/>
          </a:xfrm>
          <a:prstGeom prst="rect">
            <a:avLst/>
          </a:prstGeom>
          <a:noFill/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396" y="404664"/>
            <a:ext cx="8229600" cy="77809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BOYAP Çalışma Alanları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340768"/>
            <a:ext cx="8435280" cy="424847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tr-TR" b="1" u="sng" dirty="0" smtClean="0">
                <a:solidFill>
                  <a:srgbClr val="0070C0"/>
                </a:solidFill>
              </a:rPr>
              <a:t>2-) Kariyer Günleri</a:t>
            </a:r>
            <a:endParaRPr lang="tr-TR" dirty="0">
              <a:solidFill>
                <a:srgbClr val="0070C0"/>
              </a:solidFill>
            </a:endParaRPr>
          </a:p>
          <a:p>
            <a:pPr marL="0" lvl="0" indent="0" algn="just">
              <a:buNone/>
            </a:pPr>
            <a:r>
              <a:rPr lang="tr-TR" dirty="0"/>
              <a:t>	</a:t>
            </a:r>
            <a:r>
              <a:rPr lang="tr-TR" b="1" dirty="0" smtClean="0"/>
              <a:t>Öğrencilerin </a:t>
            </a:r>
            <a:r>
              <a:rPr lang="tr-TR" b="1" dirty="0"/>
              <a:t>motivasyonlarını yükseltmek </a:t>
            </a:r>
            <a:r>
              <a:rPr lang="tr-TR" dirty="0"/>
              <a:t>ve </a:t>
            </a:r>
            <a:r>
              <a:rPr lang="tr-TR" b="1" dirty="0"/>
              <a:t>gelecek hedeflerini somutlaştırmak </a:t>
            </a:r>
            <a:r>
              <a:rPr lang="tr-TR" dirty="0"/>
              <a:t>amacıyla, </a:t>
            </a:r>
            <a:r>
              <a:rPr lang="tr-TR" dirty="0">
                <a:solidFill>
                  <a:srgbClr val="FF0000"/>
                </a:solidFill>
              </a:rPr>
              <a:t>mesleğiyle veya yaptığı çalışmalarla </a:t>
            </a:r>
            <a:r>
              <a:rPr lang="tr-TR" b="1" dirty="0">
                <a:solidFill>
                  <a:srgbClr val="FF0000"/>
                </a:solidFill>
              </a:rPr>
              <a:t>ön plana çıkmış kişilerle</a:t>
            </a:r>
            <a:r>
              <a:rPr lang="tr-TR" dirty="0"/>
              <a:t> iletişime geçilmesi ve yer/zaman planlaması yapılarak bu </a:t>
            </a:r>
            <a:r>
              <a:rPr lang="tr-TR" b="1" dirty="0">
                <a:solidFill>
                  <a:srgbClr val="FF0000"/>
                </a:solidFill>
              </a:rPr>
              <a:t>kişilerin okullarımızda öğrencilerimizle buluşturulması </a:t>
            </a:r>
            <a:r>
              <a:rPr lang="tr-TR" dirty="0"/>
              <a:t>şeklinde bir çalışmadır.</a:t>
            </a:r>
          </a:p>
        </p:txBody>
      </p:sp>
    </p:spTree>
    <p:extLst>
      <p:ext uri="{BB962C8B-B14F-4D97-AF65-F5344CB8AC3E}">
        <p14:creationId xmlns:p14="http://schemas.microsoft.com/office/powerpoint/2010/main" val="240678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:\slayt iç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395" cy="6858000"/>
          </a:xfrm>
          <a:prstGeom prst="rect">
            <a:avLst/>
          </a:prstGeom>
          <a:noFill/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396" y="188640"/>
            <a:ext cx="8229600" cy="77809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BOYAP Çalışma Alanları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052736"/>
            <a:ext cx="8435280" cy="4824536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buNone/>
            </a:pPr>
            <a:r>
              <a:rPr lang="tr-TR" sz="3800" b="1" u="sng" dirty="0" smtClean="0">
                <a:solidFill>
                  <a:srgbClr val="0070C0"/>
                </a:solidFill>
              </a:rPr>
              <a:t>3-) Deneme Sınavları</a:t>
            </a:r>
            <a:endParaRPr lang="tr-TR" sz="3800" dirty="0">
              <a:solidFill>
                <a:srgbClr val="0070C0"/>
              </a:solidFill>
            </a:endParaRPr>
          </a:p>
          <a:p>
            <a:pPr marL="0" lvl="0" indent="0" algn="just">
              <a:buNone/>
            </a:pPr>
            <a:r>
              <a:rPr lang="tr-TR" dirty="0" smtClean="0"/>
              <a:t>	</a:t>
            </a:r>
            <a:r>
              <a:rPr lang="tr-TR" sz="3300" b="1" dirty="0" smtClean="0">
                <a:solidFill>
                  <a:srgbClr val="FF0000"/>
                </a:solidFill>
              </a:rPr>
              <a:t>Öğrencilerimizi </a:t>
            </a:r>
            <a:r>
              <a:rPr lang="tr-TR" sz="3300" b="1" dirty="0">
                <a:solidFill>
                  <a:srgbClr val="FF0000"/>
                </a:solidFill>
              </a:rPr>
              <a:t>ulusal düzeydeki sınavlara hazırlamak </a:t>
            </a:r>
            <a:r>
              <a:rPr lang="tr-TR" sz="3300" dirty="0"/>
              <a:t>ve</a:t>
            </a:r>
            <a:r>
              <a:rPr lang="tr-TR" sz="3300" b="1" dirty="0">
                <a:solidFill>
                  <a:srgbClr val="FF0000"/>
                </a:solidFill>
              </a:rPr>
              <a:t> ilimizin başarı sırasını </a:t>
            </a:r>
            <a:r>
              <a:rPr lang="tr-TR" sz="3300" b="1" dirty="0" smtClean="0">
                <a:solidFill>
                  <a:srgbClr val="FF0000"/>
                </a:solidFill>
              </a:rPr>
              <a:t>yükseltmek </a:t>
            </a:r>
            <a:r>
              <a:rPr lang="tr-TR" sz="3300" b="1" dirty="0">
                <a:solidFill>
                  <a:srgbClr val="FF0000"/>
                </a:solidFill>
              </a:rPr>
              <a:t>amacıyla</a:t>
            </a:r>
            <a:r>
              <a:rPr lang="tr-TR" sz="3300" dirty="0"/>
              <a:t> okullarda öğrencilere </a:t>
            </a:r>
            <a:r>
              <a:rPr lang="tr-TR" sz="3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Ödüllü Deneme Sınavları</a:t>
            </a:r>
            <a:r>
              <a:rPr lang="tr-TR" sz="3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300" dirty="0"/>
              <a:t>düzenlenmesi </a:t>
            </a:r>
            <a:r>
              <a:rPr lang="tr-TR" sz="3300" dirty="0" smtClean="0"/>
              <a:t>çalışmalarıdır.</a:t>
            </a:r>
          </a:p>
          <a:p>
            <a:pPr marL="0" lvl="0" indent="0" algn="just">
              <a:buNone/>
            </a:pPr>
            <a:r>
              <a:rPr lang="tr-TR" sz="3300" dirty="0"/>
              <a:t>	</a:t>
            </a:r>
            <a:r>
              <a:rPr lang="tr-TR" sz="3300" dirty="0" smtClean="0"/>
              <a:t>Yine </a:t>
            </a:r>
            <a:r>
              <a:rPr lang="tr-TR" sz="3300" dirty="0"/>
              <a:t>bu </a:t>
            </a:r>
            <a:r>
              <a:rPr lang="tr-TR" sz="3300" dirty="0" smtClean="0"/>
              <a:t>kapsamda; </a:t>
            </a:r>
            <a:r>
              <a:rPr lang="tr-TR" sz="3300" dirty="0"/>
              <a:t>okullarda </a:t>
            </a:r>
            <a:r>
              <a:rPr lang="tr-TR" sz="3300" b="1" dirty="0"/>
              <a:t>Destekleme ve Yetiştirme Kursları </a:t>
            </a:r>
            <a:r>
              <a:rPr lang="tr-TR" sz="3300" dirty="0" smtClean="0"/>
              <a:t>açılmaktadır.</a:t>
            </a:r>
          </a:p>
          <a:p>
            <a:pPr marL="0" lvl="0" indent="0" algn="just">
              <a:buNone/>
            </a:pPr>
            <a:r>
              <a:rPr lang="tr-TR" sz="3300" dirty="0">
                <a:solidFill>
                  <a:srgbClr val="FF0000"/>
                </a:solidFill>
              </a:rPr>
              <a:t>	</a:t>
            </a:r>
            <a:r>
              <a:rPr lang="tr-TR" sz="3300" dirty="0" smtClean="0">
                <a:solidFill>
                  <a:srgbClr val="FF0000"/>
                </a:solidFill>
              </a:rPr>
              <a:t>Okullarında d</a:t>
            </a:r>
            <a:r>
              <a:rPr lang="tr-TR" sz="3300" dirty="0" smtClean="0">
                <a:solidFill>
                  <a:srgbClr val="FF0000"/>
                </a:solidFill>
              </a:rPr>
              <a:t>ereceye </a:t>
            </a:r>
            <a:r>
              <a:rPr lang="tr-TR" sz="3300" dirty="0">
                <a:solidFill>
                  <a:srgbClr val="FF0000"/>
                </a:solidFill>
              </a:rPr>
              <a:t>giren öğrenciler kültürel gezilere (</a:t>
            </a:r>
            <a:r>
              <a:rPr lang="tr-TR" sz="3300" b="1" dirty="0">
                <a:solidFill>
                  <a:srgbClr val="FF0000"/>
                </a:solidFill>
              </a:rPr>
              <a:t>Çanakkale</a:t>
            </a:r>
            <a:r>
              <a:rPr lang="tr-TR" sz="3300" dirty="0">
                <a:solidFill>
                  <a:srgbClr val="FF0000"/>
                </a:solidFill>
              </a:rPr>
              <a:t>’ye) </a:t>
            </a:r>
            <a:r>
              <a:rPr lang="tr-TR" sz="3300" dirty="0" smtClean="0">
                <a:solidFill>
                  <a:srgbClr val="FF0000"/>
                </a:solidFill>
              </a:rPr>
              <a:t>götürülmektedir.</a:t>
            </a:r>
            <a:endParaRPr lang="tr-TR" sz="3300" dirty="0"/>
          </a:p>
          <a:p>
            <a:pPr marL="0" lvl="0" indent="0" algn="just">
              <a:buNone/>
            </a:pPr>
            <a:r>
              <a:rPr lang="tr-TR" sz="3300" dirty="0"/>
              <a:t>	</a:t>
            </a:r>
            <a:r>
              <a:rPr lang="tr-TR" sz="3300" dirty="0" smtClean="0"/>
              <a:t>Bu </a:t>
            </a:r>
            <a:r>
              <a:rPr lang="tr-TR" sz="3300" dirty="0"/>
              <a:t>çalışma da yine </a:t>
            </a:r>
            <a:r>
              <a:rPr lang="tr-TR" sz="3300" b="1" dirty="0"/>
              <a:t>Kahramanmaraş Büyükşehir Belediyesi</a:t>
            </a:r>
            <a:r>
              <a:rPr lang="tr-TR" sz="3300" dirty="0"/>
              <a:t> ve </a:t>
            </a:r>
            <a:r>
              <a:rPr lang="tr-TR" sz="3300" b="1" dirty="0"/>
              <a:t>Kahramanmaraş İl Milli Eğitim Müdürlüğü </a:t>
            </a:r>
            <a:r>
              <a:rPr lang="tr-TR" sz="3300" dirty="0"/>
              <a:t>ile ortaklaşa yürütülmektedir.</a:t>
            </a:r>
          </a:p>
        </p:txBody>
      </p:sp>
    </p:spTree>
    <p:extLst>
      <p:ext uri="{BB962C8B-B14F-4D97-AF65-F5344CB8AC3E}">
        <p14:creationId xmlns:p14="http://schemas.microsoft.com/office/powerpoint/2010/main" val="13625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:\slayt iç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395" cy="6858000"/>
          </a:xfrm>
          <a:prstGeom prst="rect">
            <a:avLst/>
          </a:prstGeom>
          <a:noFill/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396" y="1052736"/>
            <a:ext cx="8229600" cy="4032448"/>
          </a:xfrm>
        </p:spPr>
        <p:txBody>
          <a:bodyPr>
            <a:normAutofit/>
          </a:bodyPr>
          <a:lstStyle/>
          <a:p>
            <a:r>
              <a:rPr lang="tr-TR" b="1" dirty="0"/>
              <a:t>GEÇEN EĞİTİM ÖĞRETİM YILINDA</a:t>
            </a:r>
            <a:r>
              <a:rPr lang="tr-TR" dirty="0">
                <a:solidFill>
                  <a:srgbClr val="FF0000"/>
                </a:solidFill>
              </a:rPr>
              <a:t/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BAŞARIYI OKULLA YAKALA PROJESİ (</a:t>
            </a:r>
            <a:r>
              <a:rPr lang="tr-TR" b="1" dirty="0" smtClean="0">
                <a:solidFill>
                  <a:srgbClr val="FF0000"/>
                </a:solidFill>
              </a:rPr>
              <a:t>BOYAP)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KAPSAMINDA</a:t>
            </a:r>
            <a:r>
              <a:rPr lang="tr-TR" dirty="0">
                <a:solidFill>
                  <a:srgbClr val="FF0000"/>
                </a:solidFill>
              </a:rPr>
              <a:t/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b="1" dirty="0"/>
              <a:t>YAPILAN ÇALIŞMALAR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37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95</Words>
  <Application>Microsoft Office PowerPoint</Application>
  <PresentationFormat>Ekran Gösterisi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Ofis Teması</vt:lpstr>
      <vt:lpstr>PowerPoint Sunusu</vt:lpstr>
      <vt:lpstr>KAHRAMANMARAŞ  BAŞARIYI OKULLA YAKALA (BOYAP) PROJESİ</vt:lpstr>
      <vt:lpstr>PowerPoint Sunusu</vt:lpstr>
      <vt:lpstr>BAŞARIYI OKULLA YAKALA PROJESİ</vt:lpstr>
      <vt:lpstr>BOYAP Çalışma Alanları</vt:lpstr>
      <vt:lpstr>BOYAP Çalışma Alanları</vt:lpstr>
      <vt:lpstr>BOYAP Çalışma Alanları</vt:lpstr>
      <vt:lpstr>BOYAP Çalışma Alanları</vt:lpstr>
      <vt:lpstr>GEÇEN EĞİTİM ÖĞRETİM YILINDA BAŞARIYI OKULLA YAKALA PROJESİ (BOYAP) KAPSAMINDA YAPILAN ÇALIŞMALAR</vt:lpstr>
      <vt:lpstr>Kişisel Gelişim Seminerleri Kapsamında Yapılan Çalışmalar</vt:lpstr>
      <vt:lpstr>Kariyer Günleri Kapsamında Yapılan Çalışmalar</vt:lpstr>
      <vt:lpstr>Deneme Sınavları Kapsamında Yapılan Çalışmalar</vt:lpstr>
      <vt:lpstr>Deneme Sınavları Kapsamında Yapılan Çalışmalar</vt:lpstr>
      <vt:lpstr>2017/2018 EĞİTİM ÖĞRETİM YILINDA YAPILMASI PLANLANAN ÇALIŞMALAR</vt:lpstr>
      <vt:lpstr>2017/2018 Eğitim Öğretim Yılında  Yapılması Planlanan Çalışmalar</vt:lpstr>
      <vt:lpstr>2017/2018 Eğitim Öğretim Yılında  Yapılması Planlanan Çalışmalar</vt:lpstr>
      <vt:lpstr>2017/2018 Eğitim Öğretim Yılında  Yapılması Planlanan Çalışmalar</vt:lpstr>
      <vt:lpstr>İlçelerde yapılan deneme sınavları için;  Aksayan yönler ? Öneriler ? </vt:lpstr>
      <vt:lpstr>TEŞEKKÜRLER…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ARGE 6</dc:creator>
  <cp:lastModifiedBy>Mr.Nacar</cp:lastModifiedBy>
  <cp:revision>53</cp:revision>
  <dcterms:created xsi:type="dcterms:W3CDTF">2014-12-05T08:12:11Z</dcterms:created>
  <dcterms:modified xsi:type="dcterms:W3CDTF">2017-11-07T04:38:31Z</dcterms:modified>
</cp:coreProperties>
</file>