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8"/>
  </p:notesMasterIdLst>
  <p:sldIdLst>
    <p:sldId id="330" r:id="rId2"/>
    <p:sldId id="329" r:id="rId3"/>
    <p:sldId id="299" r:id="rId4"/>
    <p:sldId id="298" r:id="rId5"/>
    <p:sldId id="300" r:id="rId6"/>
    <p:sldId id="320" r:id="rId7"/>
    <p:sldId id="321" r:id="rId8"/>
    <p:sldId id="322" r:id="rId9"/>
    <p:sldId id="323" r:id="rId10"/>
    <p:sldId id="324" r:id="rId11"/>
    <p:sldId id="325" r:id="rId12"/>
    <p:sldId id="311" r:id="rId13"/>
    <p:sldId id="303" r:id="rId14"/>
    <p:sldId id="304" r:id="rId15"/>
    <p:sldId id="316" r:id="rId16"/>
    <p:sldId id="305" r:id="rId17"/>
    <p:sldId id="306" r:id="rId18"/>
    <p:sldId id="307" r:id="rId19"/>
    <p:sldId id="308" r:id="rId20"/>
    <p:sldId id="318" r:id="rId21"/>
    <p:sldId id="309" r:id="rId22"/>
    <p:sldId id="319" r:id="rId23"/>
    <p:sldId id="310" r:id="rId24"/>
    <p:sldId id="280" r:id="rId25"/>
    <p:sldId id="281" r:id="rId26"/>
    <p:sldId id="282" r:id="rId27"/>
    <p:sldId id="283" r:id="rId28"/>
    <p:sldId id="285" r:id="rId29"/>
    <p:sldId id="286" r:id="rId30"/>
    <p:sldId id="287" r:id="rId31"/>
    <p:sldId id="288" r:id="rId32"/>
    <p:sldId id="290" r:id="rId33"/>
    <p:sldId id="291" r:id="rId34"/>
    <p:sldId id="301" r:id="rId35"/>
    <p:sldId id="293" r:id="rId36"/>
    <p:sldId id="274"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0000"/>
    <a:srgbClr val="008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9118" autoAdjust="0"/>
    <p:restoredTop sz="94660"/>
  </p:normalViewPr>
  <p:slideViewPr>
    <p:cSldViewPr>
      <p:cViewPr varScale="1">
        <p:scale>
          <a:sx n="96" d="100"/>
          <a:sy n="96" d="100"/>
        </p:scale>
        <p:origin x="-108"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7D2F4-143F-4DA7-BA28-127F72A2A76F}"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tr-TR"/>
        </a:p>
      </dgm:t>
    </dgm:pt>
    <dgm:pt modelId="{FEBDBA2E-61E4-4CE4-B246-F7371D433358}">
      <dgm:prSet phldrT="[Metin]"/>
      <dgm:spPr/>
      <dgm:t>
        <a:bodyPr/>
        <a:lstStyle/>
        <a:p>
          <a:r>
            <a:rPr lang="tr-TR" i="0" dirty="0" smtClean="0">
              <a:solidFill>
                <a:schemeClr val="bg2"/>
              </a:solidFill>
            </a:rPr>
            <a:t>Öğretim Yöntem ve Teknikleri </a:t>
          </a:r>
          <a:endParaRPr lang="tr-TR" i="0" dirty="0">
            <a:solidFill>
              <a:schemeClr val="bg2"/>
            </a:solidFill>
          </a:endParaRPr>
        </a:p>
      </dgm:t>
    </dgm:pt>
    <dgm:pt modelId="{22D4CA13-A9E3-42E3-AD0F-4356DD432D2C}" type="parTrans" cxnId="{37700015-DCCE-4D9E-A0E0-FA6B1BE50C43}">
      <dgm:prSet/>
      <dgm:spPr/>
      <dgm:t>
        <a:bodyPr/>
        <a:lstStyle/>
        <a:p>
          <a:endParaRPr lang="tr-TR">
            <a:solidFill>
              <a:schemeClr val="bg2"/>
            </a:solidFill>
          </a:endParaRPr>
        </a:p>
      </dgm:t>
    </dgm:pt>
    <dgm:pt modelId="{FDF2D7C6-BC00-434D-BACD-E8FDA8EEE61B}" type="sibTrans" cxnId="{37700015-DCCE-4D9E-A0E0-FA6B1BE50C43}">
      <dgm:prSet/>
      <dgm:spPr/>
      <dgm:t>
        <a:bodyPr/>
        <a:lstStyle/>
        <a:p>
          <a:endParaRPr lang="tr-TR">
            <a:solidFill>
              <a:schemeClr val="bg2"/>
            </a:solidFill>
          </a:endParaRPr>
        </a:p>
      </dgm:t>
    </dgm:pt>
    <dgm:pt modelId="{35C6F44A-8E43-4F95-8A22-46DCDEDE5272}">
      <dgm:prSet phldrT="[Metin]"/>
      <dgm:spPr/>
      <dgm:t>
        <a:bodyPr/>
        <a:lstStyle/>
        <a:p>
          <a:r>
            <a:rPr lang="tr-TR" i="0" dirty="0" smtClean="0">
              <a:solidFill>
                <a:schemeClr val="bg2"/>
              </a:solidFill>
            </a:rPr>
            <a:t>Bilimsel ve Teknolojik Faaliyetler</a:t>
          </a:r>
          <a:endParaRPr lang="tr-TR" i="0" dirty="0">
            <a:solidFill>
              <a:schemeClr val="bg2"/>
            </a:solidFill>
          </a:endParaRPr>
        </a:p>
      </dgm:t>
    </dgm:pt>
    <dgm:pt modelId="{5F50BED2-67F7-4E3A-820C-CA1FBF14C9C0}" type="parTrans" cxnId="{8A62A8F1-8D57-4D94-A150-ECC7803182E2}">
      <dgm:prSet/>
      <dgm:spPr/>
      <dgm:t>
        <a:bodyPr/>
        <a:lstStyle/>
        <a:p>
          <a:endParaRPr lang="tr-TR">
            <a:solidFill>
              <a:schemeClr val="bg2"/>
            </a:solidFill>
          </a:endParaRPr>
        </a:p>
      </dgm:t>
    </dgm:pt>
    <dgm:pt modelId="{BE00A072-EE5B-41A3-A6EA-A4E350FA91F5}" type="sibTrans" cxnId="{8A62A8F1-8D57-4D94-A150-ECC7803182E2}">
      <dgm:prSet/>
      <dgm:spPr/>
      <dgm:t>
        <a:bodyPr/>
        <a:lstStyle/>
        <a:p>
          <a:endParaRPr lang="tr-TR">
            <a:solidFill>
              <a:schemeClr val="bg2"/>
            </a:solidFill>
          </a:endParaRPr>
        </a:p>
      </dgm:t>
    </dgm:pt>
    <dgm:pt modelId="{E141A9FA-BE06-41DC-877F-1D12BDF44D2D}">
      <dgm:prSet phldrT="[Metin]"/>
      <dgm:spPr/>
      <dgm:t>
        <a:bodyPr/>
        <a:lstStyle/>
        <a:p>
          <a:r>
            <a:rPr lang="tr-TR" i="0" dirty="0" smtClean="0">
              <a:solidFill>
                <a:schemeClr val="bg2"/>
              </a:solidFill>
            </a:rPr>
            <a:t>Kurumsal Kapasitenin Geliştirilmesi</a:t>
          </a:r>
          <a:endParaRPr lang="tr-TR" i="0" dirty="0">
            <a:solidFill>
              <a:schemeClr val="bg2"/>
            </a:solidFill>
          </a:endParaRPr>
        </a:p>
      </dgm:t>
    </dgm:pt>
    <dgm:pt modelId="{DCBDE916-1957-42E1-9E19-636C56F0F5F7}" type="parTrans" cxnId="{AED98FB8-A312-41DE-98FB-DB4CD3B62A1B}">
      <dgm:prSet/>
      <dgm:spPr/>
      <dgm:t>
        <a:bodyPr/>
        <a:lstStyle/>
        <a:p>
          <a:endParaRPr lang="tr-TR">
            <a:solidFill>
              <a:schemeClr val="bg2"/>
            </a:solidFill>
          </a:endParaRPr>
        </a:p>
      </dgm:t>
    </dgm:pt>
    <dgm:pt modelId="{3F06483D-53C5-4B4E-B11B-72BACDBD6339}" type="sibTrans" cxnId="{AED98FB8-A312-41DE-98FB-DB4CD3B62A1B}">
      <dgm:prSet/>
      <dgm:spPr/>
      <dgm:t>
        <a:bodyPr/>
        <a:lstStyle/>
        <a:p>
          <a:endParaRPr lang="tr-TR">
            <a:solidFill>
              <a:schemeClr val="bg2"/>
            </a:solidFill>
          </a:endParaRPr>
        </a:p>
      </dgm:t>
    </dgm:pt>
    <dgm:pt modelId="{3069C89B-C25B-47E7-B05C-AE2C603C84B6}">
      <dgm:prSet phldrT="[Metin]"/>
      <dgm:spPr/>
      <dgm:t>
        <a:bodyPr/>
        <a:lstStyle/>
        <a:p>
          <a:r>
            <a:rPr lang="tr-TR" i="0" dirty="0" smtClean="0">
              <a:solidFill>
                <a:schemeClr val="bg2"/>
              </a:solidFill>
            </a:rPr>
            <a:t>Eğitim Öğretime Erişim ve Yönlendirme</a:t>
          </a:r>
          <a:endParaRPr lang="tr-TR" i="0" dirty="0">
            <a:solidFill>
              <a:schemeClr val="bg2"/>
            </a:solidFill>
          </a:endParaRPr>
        </a:p>
      </dgm:t>
    </dgm:pt>
    <dgm:pt modelId="{9296AC86-B2E4-4588-A436-336749253E84}" type="parTrans" cxnId="{F3DD939E-C3F6-46EA-B686-59C532EA0CA0}">
      <dgm:prSet/>
      <dgm:spPr/>
      <dgm:t>
        <a:bodyPr/>
        <a:lstStyle/>
        <a:p>
          <a:endParaRPr lang="tr-TR">
            <a:solidFill>
              <a:schemeClr val="bg2"/>
            </a:solidFill>
          </a:endParaRPr>
        </a:p>
      </dgm:t>
    </dgm:pt>
    <dgm:pt modelId="{90B636B7-3FCF-420F-869D-424F32A47929}" type="sibTrans" cxnId="{F3DD939E-C3F6-46EA-B686-59C532EA0CA0}">
      <dgm:prSet/>
      <dgm:spPr/>
      <dgm:t>
        <a:bodyPr/>
        <a:lstStyle/>
        <a:p>
          <a:endParaRPr lang="tr-TR">
            <a:solidFill>
              <a:schemeClr val="bg2"/>
            </a:solidFill>
          </a:endParaRPr>
        </a:p>
      </dgm:t>
    </dgm:pt>
    <dgm:pt modelId="{C1A6AA3C-3641-42C7-B61A-E3EBB36CEB80}">
      <dgm:prSet phldrT="[Metin]"/>
      <dgm:spPr/>
      <dgm:t>
        <a:bodyPr/>
        <a:lstStyle/>
        <a:p>
          <a:r>
            <a:rPr lang="tr-TR" i="0" dirty="0" smtClean="0">
              <a:solidFill>
                <a:schemeClr val="bg2"/>
              </a:solidFill>
            </a:rPr>
            <a:t>Olumlu Tutum ve Davranışların Geliştirilmesi</a:t>
          </a:r>
          <a:endParaRPr lang="tr-TR" i="0" dirty="0">
            <a:solidFill>
              <a:schemeClr val="bg2"/>
            </a:solidFill>
          </a:endParaRPr>
        </a:p>
      </dgm:t>
    </dgm:pt>
    <dgm:pt modelId="{957B6035-F52C-4F49-B41F-CB778B955DB4}" type="parTrans" cxnId="{D1FC819C-8244-4B18-9F13-CAC1DFAA618F}">
      <dgm:prSet/>
      <dgm:spPr/>
      <dgm:t>
        <a:bodyPr/>
        <a:lstStyle/>
        <a:p>
          <a:endParaRPr lang="tr-TR"/>
        </a:p>
      </dgm:t>
    </dgm:pt>
    <dgm:pt modelId="{93A7D220-0689-4A06-9540-EEB0E8170D5B}" type="sibTrans" cxnId="{D1FC819C-8244-4B18-9F13-CAC1DFAA618F}">
      <dgm:prSet/>
      <dgm:spPr/>
      <dgm:t>
        <a:bodyPr/>
        <a:lstStyle/>
        <a:p>
          <a:endParaRPr lang="tr-TR"/>
        </a:p>
      </dgm:t>
    </dgm:pt>
    <dgm:pt modelId="{D89A1A1D-5C63-472B-AB36-A9D7FC8B1F88}" type="pres">
      <dgm:prSet presAssocID="{1977D2F4-143F-4DA7-BA28-127F72A2A76F}" presName="diagram" presStyleCnt="0">
        <dgm:presLayoutVars>
          <dgm:dir/>
          <dgm:resizeHandles val="exact"/>
        </dgm:presLayoutVars>
      </dgm:prSet>
      <dgm:spPr/>
      <dgm:t>
        <a:bodyPr/>
        <a:lstStyle/>
        <a:p>
          <a:endParaRPr lang="tr-TR"/>
        </a:p>
      </dgm:t>
    </dgm:pt>
    <dgm:pt modelId="{C8EEAA91-2E48-4BC9-A8E7-CB83F8BC3F9F}" type="pres">
      <dgm:prSet presAssocID="{FEBDBA2E-61E4-4CE4-B246-F7371D433358}" presName="node" presStyleLbl="node1" presStyleIdx="0" presStyleCnt="5">
        <dgm:presLayoutVars>
          <dgm:bulletEnabled val="1"/>
        </dgm:presLayoutVars>
      </dgm:prSet>
      <dgm:spPr/>
      <dgm:t>
        <a:bodyPr/>
        <a:lstStyle/>
        <a:p>
          <a:endParaRPr lang="tr-TR"/>
        </a:p>
      </dgm:t>
    </dgm:pt>
    <dgm:pt modelId="{8CFD4599-763F-4D86-B783-EAA585353264}" type="pres">
      <dgm:prSet presAssocID="{FDF2D7C6-BC00-434D-BACD-E8FDA8EEE61B}" presName="sibTrans" presStyleCnt="0"/>
      <dgm:spPr/>
    </dgm:pt>
    <dgm:pt modelId="{BE7B9994-6AB0-42E4-8A40-832165CAAE20}" type="pres">
      <dgm:prSet presAssocID="{35C6F44A-8E43-4F95-8A22-46DCDEDE5272}" presName="node" presStyleLbl="node1" presStyleIdx="1" presStyleCnt="5">
        <dgm:presLayoutVars>
          <dgm:bulletEnabled val="1"/>
        </dgm:presLayoutVars>
      </dgm:prSet>
      <dgm:spPr/>
      <dgm:t>
        <a:bodyPr/>
        <a:lstStyle/>
        <a:p>
          <a:endParaRPr lang="tr-TR"/>
        </a:p>
      </dgm:t>
    </dgm:pt>
    <dgm:pt modelId="{FAE8DFEC-1A48-4599-B4C9-4ECF3606CB11}" type="pres">
      <dgm:prSet presAssocID="{BE00A072-EE5B-41A3-A6EA-A4E350FA91F5}" presName="sibTrans" presStyleCnt="0"/>
      <dgm:spPr/>
    </dgm:pt>
    <dgm:pt modelId="{9DE06C7C-A271-404B-B791-05A0C75D6D27}" type="pres">
      <dgm:prSet presAssocID="{E141A9FA-BE06-41DC-877F-1D12BDF44D2D}" presName="node" presStyleLbl="node1" presStyleIdx="2" presStyleCnt="5">
        <dgm:presLayoutVars>
          <dgm:bulletEnabled val="1"/>
        </dgm:presLayoutVars>
      </dgm:prSet>
      <dgm:spPr/>
      <dgm:t>
        <a:bodyPr/>
        <a:lstStyle/>
        <a:p>
          <a:endParaRPr lang="tr-TR"/>
        </a:p>
      </dgm:t>
    </dgm:pt>
    <dgm:pt modelId="{ED7B96E7-373E-4E99-814A-8476316FB318}" type="pres">
      <dgm:prSet presAssocID="{3F06483D-53C5-4B4E-B11B-72BACDBD6339}" presName="sibTrans" presStyleCnt="0"/>
      <dgm:spPr/>
    </dgm:pt>
    <dgm:pt modelId="{8728E709-14C1-4738-B559-8B21936E218D}" type="pres">
      <dgm:prSet presAssocID="{3069C89B-C25B-47E7-B05C-AE2C603C84B6}" presName="node" presStyleLbl="node1" presStyleIdx="3" presStyleCnt="5">
        <dgm:presLayoutVars>
          <dgm:bulletEnabled val="1"/>
        </dgm:presLayoutVars>
      </dgm:prSet>
      <dgm:spPr/>
      <dgm:t>
        <a:bodyPr/>
        <a:lstStyle/>
        <a:p>
          <a:endParaRPr lang="tr-TR"/>
        </a:p>
      </dgm:t>
    </dgm:pt>
    <dgm:pt modelId="{E01BAFA5-AA68-46A9-8DBB-9A0D807F1134}" type="pres">
      <dgm:prSet presAssocID="{90B636B7-3FCF-420F-869D-424F32A47929}" presName="sibTrans" presStyleCnt="0"/>
      <dgm:spPr/>
    </dgm:pt>
    <dgm:pt modelId="{B531CF16-F2B4-4132-A0E4-7360A165AC16}" type="pres">
      <dgm:prSet presAssocID="{C1A6AA3C-3641-42C7-B61A-E3EBB36CEB80}" presName="node" presStyleLbl="node1" presStyleIdx="4" presStyleCnt="5">
        <dgm:presLayoutVars>
          <dgm:bulletEnabled val="1"/>
        </dgm:presLayoutVars>
      </dgm:prSet>
      <dgm:spPr/>
      <dgm:t>
        <a:bodyPr/>
        <a:lstStyle/>
        <a:p>
          <a:endParaRPr lang="tr-TR"/>
        </a:p>
      </dgm:t>
    </dgm:pt>
  </dgm:ptLst>
  <dgm:cxnLst>
    <dgm:cxn modelId="{8A62A8F1-8D57-4D94-A150-ECC7803182E2}" srcId="{1977D2F4-143F-4DA7-BA28-127F72A2A76F}" destId="{35C6F44A-8E43-4F95-8A22-46DCDEDE5272}" srcOrd="1" destOrd="0" parTransId="{5F50BED2-67F7-4E3A-820C-CA1FBF14C9C0}" sibTransId="{BE00A072-EE5B-41A3-A6EA-A4E350FA91F5}"/>
    <dgm:cxn modelId="{2FA2E512-C72E-4791-A8D4-061C77C6FCC9}" type="presOf" srcId="{FEBDBA2E-61E4-4CE4-B246-F7371D433358}" destId="{C8EEAA91-2E48-4BC9-A8E7-CB83F8BC3F9F}" srcOrd="0" destOrd="0" presId="urn:microsoft.com/office/officeart/2005/8/layout/default#1"/>
    <dgm:cxn modelId="{37700015-DCCE-4D9E-A0E0-FA6B1BE50C43}" srcId="{1977D2F4-143F-4DA7-BA28-127F72A2A76F}" destId="{FEBDBA2E-61E4-4CE4-B246-F7371D433358}" srcOrd="0" destOrd="0" parTransId="{22D4CA13-A9E3-42E3-AD0F-4356DD432D2C}" sibTransId="{FDF2D7C6-BC00-434D-BACD-E8FDA8EEE61B}"/>
    <dgm:cxn modelId="{F3DD939E-C3F6-46EA-B686-59C532EA0CA0}" srcId="{1977D2F4-143F-4DA7-BA28-127F72A2A76F}" destId="{3069C89B-C25B-47E7-B05C-AE2C603C84B6}" srcOrd="3" destOrd="0" parTransId="{9296AC86-B2E4-4588-A436-336749253E84}" sibTransId="{90B636B7-3FCF-420F-869D-424F32A47929}"/>
    <dgm:cxn modelId="{D1FC819C-8244-4B18-9F13-CAC1DFAA618F}" srcId="{1977D2F4-143F-4DA7-BA28-127F72A2A76F}" destId="{C1A6AA3C-3641-42C7-B61A-E3EBB36CEB80}" srcOrd="4" destOrd="0" parTransId="{957B6035-F52C-4F49-B41F-CB778B955DB4}" sibTransId="{93A7D220-0689-4A06-9540-EEB0E8170D5B}"/>
    <dgm:cxn modelId="{E1E3CB16-AC09-4220-80BF-BE52A990A774}" type="presOf" srcId="{1977D2F4-143F-4DA7-BA28-127F72A2A76F}" destId="{D89A1A1D-5C63-472B-AB36-A9D7FC8B1F88}" srcOrd="0" destOrd="0" presId="urn:microsoft.com/office/officeart/2005/8/layout/default#1"/>
    <dgm:cxn modelId="{AED98FB8-A312-41DE-98FB-DB4CD3B62A1B}" srcId="{1977D2F4-143F-4DA7-BA28-127F72A2A76F}" destId="{E141A9FA-BE06-41DC-877F-1D12BDF44D2D}" srcOrd="2" destOrd="0" parTransId="{DCBDE916-1957-42E1-9E19-636C56F0F5F7}" sibTransId="{3F06483D-53C5-4B4E-B11B-72BACDBD6339}"/>
    <dgm:cxn modelId="{2F74EFDF-7433-4C4B-AADA-EF23AE6783E0}" type="presOf" srcId="{E141A9FA-BE06-41DC-877F-1D12BDF44D2D}" destId="{9DE06C7C-A271-404B-B791-05A0C75D6D27}" srcOrd="0" destOrd="0" presId="urn:microsoft.com/office/officeart/2005/8/layout/default#1"/>
    <dgm:cxn modelId="{89E263DE-A9E1-4A0A-897B-CD80AF1847C0}" type="presOf" srcId="{35C6F44A-8E43-4F95-8A22-46DCDEDE5272}" destId="{BE7B9994-6AB0-42E4-8A40-832165CAAE20}" srcOrd="0" destOrd="0" presId="urn:microsoft.com/office/officeart/2005/8/layout/default#1"/>
    <dgm:cxn modelId="{92E3FE60-F3A9-447A-8A94-DF325FE95C18}" type="presOf" srcId="{3069C89B-C25B-47E7-B05C-AE2C603C84B6}" destId="{8728E709-14C1-4738-B559-8B21936E218D}" srcOrd="0" destOrd="0" presId="urn:microsoft.com/office/officeart/2005/8/layout/default#1"/>
    <dgm:cxn modelId="{4C23E94A-136C-4D42-ABF2-989387DEF0C6}" type="presOf" srcId="{C1A6AA3C-3641-42C7-B61A-E3EBB36CEB80}" destId="{B531CF16-F2B4-4132-A0E4-7360A165AC16}" srcOrd="0" destOrd="0" presId="urn:microsoft.com/office/officeart/2005/8/layout/default#1"/>
    <dgm:cxn modelId="{15ACB9A7-985A-4001-9515-B3AEAA4C1F7D}" type="presParOf" srcId="{D89A1A1D-5C63-472B-AB36-A9D7FC8B1F88}" destId="{C8EEAA91-2E48-4BC9-A8E7-CB83F8BC3F9F}" srcOrd="0" destOrd="0" presId="urn:microsoft.com/office/officeart/2005/8/layout/default#1"/>
    <dgm:cxn modelId="{7C836CE3-90F8-4A44-A73A-EA44ED8768F3}" type="presParOf" srcId="{D89A1A1D-5C63-472B-AB36-A9D7FC8B1F88}" destId="{8CFD4599-763F-4D86-B783-EAA585353264}" srcOrd="1" destOrd="0" presId="urn:microsoft.com/office/officeart/2005/8/layout/default#1"/>
    <dgm:cxn modelId="{DDB10F49-F91D-471E-AA7B-247A29A751FD}" type="presParOf" srcId="{D89A1A1D-5C63-472B-AB36-A9D7FC8B1F88}" destId="{BE7B9994-6AB0-42E4-8A40-832165CAAE20}" srcOrd="2" destOrd="0" presId="urn:microsoft.com/office/officeart/2005/8/layout/default#1"/>
    <dgm:cxn modelId="{76E99E5A-123D-4A6F-B664-18BA51489EF9}" type="presParOf" srcId="{D89A1A1D-5C63-472B-AB36-A9D7FC8B1F88}" destId="{FAE8DFEC-1A48-4599-B4C9-4ECF3606CB11}" srcOrd="3" destOrd="0" presId="urn:microsoft.com/office/officeart/2005/8/layout/default#1"/>
    <dgm:cxn modelId="{EAC725BC-8F61-4F18-8E4E-5A5D8E55D92F}" type="presParOf" srcId="{D89A1A1D-5C63-472B-AB36-A9D7FC8B1F88}" destId="{9DE06C7C-A271-404B-B791-05A0C75D6D27}" srcOrd="4" destOrd="0" presId="urn:microsoft.com/office/officeart/2005/8/layout/default#1"/>
    <dgm:cxn modelId="{34468ECB-23F3-4897-A167-CFB074777EED}" type="presParOf" srcId="{D89A1A1D-5C63-472B-AB36-A9D7FC8B1F88}" destId="{ED7B96E7-373E-4E99-814A-8476316FB318}" srcOrd="5" destOrd="0" presId="urn:microsoft.com/office/officeart/2005/8/layout/default#1"/>
    <dgm:cxn modelId="{2611D75A-AC47-4C84-B6C5-937C1B2FD5A9}" type="presParOf" srcId="{D89A1A1D-5C63-472B-AB36-A9D7FC8B1F88}" destId="{8728E709-14C1-4738-B559-8B21936E218D}" srcOrd="6" destOrd="0" presId="urn:microsoft.com/office/officeart/2005/8/layout/default#1"/>
    <dgm:cxn modelId="{26BDC967-2326-462B-8F3B-DE53E7853C20}" type="presParOf" srcId="{D89A1A1D-5C63-472B-AB36-A9D7FC8B1F88}" destId="{E01BAFA5-AA68-46A9-8DBB-9A0D807F1134}" srcOrd="7" destOrd="0" presId="urn:microsoft.com/office/officeart/2005/8/layout/default#1"/>
    <dgm:cxn modelId="{DB547623-30F9-47B2-B100-64EE80DA0362}" type="presParOf" srcId="{D89A1A1D-5C63-472B-AB36-A9D7FC8B1F88}" destId="{B531CF16-F2B4-4132-A0E4-7360A165AC16}"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F4D71-5053-4E0E-B2DE-AE886369DC9B}" type="doc">
      <dgm:prSet loTypeId="urn:microsoft.com/office/officeart/2005/8/layout/process5" loCatId="process" qsTypeId="urn:microsoft.com/office/officeart/2005/8/quickstyle/simple4" qsCatId="simple" csTypeId="urn:microsoft.com/office/officeart/2005/8/colors/colorful2" csCatId="colorful" phldr="1"/>
      <dgm:spPr/>
      <dgm:t>
        <a:bodyPr/>
        <a:lstStyle/>
        <a:p>
          <a:endParaRPr lang="tr-TR"/>
        </a:p>
      </dgm:t>
    </dgm:pt>
    <dgm:pt modelId="{A3D5D617-1B59-4B3E-8375-B0C6388ABEA0}">
      <dgm:prSet phldrT="[Metin]"/>
      <dgm:spPr/>
      <dgm:t>
        <a:bodyPr/>
        <a:lstStyle/>
        <a:p>
          <a:r>
            <a:rPr lang="tr-TR" dirty="0" smtClean="0">
              <a:solidFill>
                <a:schemeClr val="bg2"/>
              </a:solidFill>
            </a:rPr>
            <a:t>1.ve 2. ölçümler</a:t>
          </a:r>
          <a:endParaRPr lang="tr-TR" dirty="0">
            <a:solidFill>
              <a:schemeClr val="bg2"/>
            </a:solidFill>
          </a:endParaRPr>
        </a:p>
      </dgm:t>
    </dgm:pt>
    <dgm:pt modelId="{2A784C29-5875-4AE4-8E4D-76254D4AC0C4}" type="parTrans" cxnId="{4FC204C6-970F-4570-8C85-032A3DE61580}">
      <dgm:prSet/>
      <dgm:spPr/>
      <dgm:t>
        <a:bodyPr/>
        <a:lstStyle/>
        <a:p>
          <a:endParaRPr lang="tr-TR">
            <a:solidFill>
              <a:schemeClr val="bg2"/>
            </a:solidFill>
          </a:endParaRPr>
        </a:p>
      </dgm:t>
    </dgm:pt>
    <dgm:pt modelId="{D94D01ED-8F67-4DA2-B694-DC69C08128D0}" type="sibTrans" cxnId="{4FC204C6-970F-4570-8C85-032A3DE61580}">
      <dgm:prSet/>
      <dgm:spPr/>
      <dgm:t>
        <a:bodyPr/>
        <a:lstStyle/>
        <a:p>
          <a:endParaRPr lang="tr-TR">
            <a:solidFill>
              <a:schemeClr val="bg2"/>
            </a:solidFill>
          </a:endParaRPr>
        </a:p>
      </dgm:t>
    </dgm:pt>
    <dgm:pt modelId="{73DC1B92-01BB-4B37-84CA-B377A0A0BF5F}">
      <dgm:prSet phldrT="[Metin]" custT="1"/>
      <dgm:spPr/>
      <dgm:t>
        <a:bodyPr/>
        <a:lstStyle/>
        <a:p>
          <a:r>
            <a:rPr lang="tr-TR" sz="2400" dirty="0" smtClean="0">
              <a:solidFill>
                <a:schemeClr val="bg2"/>
              </a:solidFill>
            </a:rPr>
            <a:t>3.Ölçüm</a:t>
          </a:r>
        </a:p>
        <a:p>
          <a:r>
            <a:rPr lang="tr-TR" sz="1500" dirty="0" smtClean="0">
              <a:solidFill>
                <a:schemeClr val="tx1"/>
              </a:solidFill>
            </a:rPr>
            <a:t>İKİ ÖLÇÜM ARASINDA EN AZ 30 PUANLIK FARK OLURSA</a:t>
          </a:r>
          <a:endParaRPr lang="tr-TR" sz="1500" dirty="0">
            <a:solidFill>
              <a:schemeClr val="tx1"/>
            </a:solidFill>
          </a:endParaRPr>
        </a:p>
      </dgm:t>
    </dgm:pt>
    <dgm:pt modelId="{CB7B9DE6-E0AA-4AF5-AF8F-113BC9072989}" type="parTrans" cxnId="{DB8C3217-BBD2-4AB6-AA1C-0CD2C587307E}">
      <dgm:prSet/>
      <dgm:spPr/>
      <dgm:t>
        <a:bodyPr/>
        <a:lstStyle/>
        <a:p>
          <a:endParaRPr lang="tr-TR">
            <a:solidFill>
              <a:schemeClr val="bg2"/>
            </a:solidFill>
          </a:endParaRPr>
        </a:p>
      </dgm:t>
    </dgm:pt>
    <dgm:pt modelId="{3B417A83-722B-4F89-AAD2-CA3C3C57B775}" type="sibTrans" cxnId="{DB8C3217-BBD2-4AB6-AA1C-0CD2C587307E}">
      <dgm:prSet/>
      <dgm:spPr/>
      <dgm:t>
        <a:bodyPr/>
        <a:lstStyle/>
        <a:p>
          <a:endParaRPr lang="tr-TR">
            <a:solidFill>
              <a:schemeClr val="bg2"/>
            </a:solidFill>
          </a:endParaRPr>
        </a:p>
      </dgm:t>
    </dgm:pt>
    <dgm:pt modelId="{824BBA72-DDC4-4DE7-BABC-8A651609061B}">
      <dgm:prSet phldrT="[Metin]"/>
      <dgm:spPr/>
      <dgm:t>
        <a:bodyPr/>
        <a:lstStyle/>
        <a:p>
          <a:r>
            <a:rPr lang="tr-TR" dirty="0" smtClean="0">
              <a:solidFill>
                <a:schemeClr val="bg2"/>
              </a:solidFill>
            </a:rPr>
            <a:t>En yakın iki ölçümün ortalaması</a:t>
          </a:r>
          <a:endParaRPr lang="tr-TR" dirty="0">
            <a:solidFill>
              <a:schemeClr val="bg2"/>
            </a:solidFill>
          </a:endParaRPr>
        </a:p>
      </dgm:t>
    </dgm:pt>
    <dgm:pt modelId="{23227E93-B8B8-44CC-83BF-C09F6E822746}" type="parTrans" cxnId="{04F6A8FA-09E1-4827-823A-861C8DBED9F0}">
      <dgm:prSet/>
      <dgm:spPr/>
      <dgm:t>
        <a:bodyPr/>
        <a:lstStyle/>
        <a:p>
          <a:endParaRPr lang="tr-TR">
            <a:solidFill>
              <a:schemeClr val="bg2"/>
            </a:solidFill>
          </a:endParaRPr>
        </a:p>
      </dgm:t>
    </dgm:pt>
    <dgm:pt modelId="{5393F724-9B5F-4365-8C52-075B8DC7351B}" type="sibTrans" cxnId="{04F6A8FA-09E1-4827-823A-861C8DBED9F0}">
      <dgm:prSet/>
      <dgm:spPr/>
      <dgm:t>
        <a:bodyPr/>
        <a:lstStyle/>
        <a:p>
          <a:endParaRPr lang="tr-TR">
            <a:solidFill>
              <a:schemeClr val="bg2"/>
            </a:solidFill>
          </a:endParaRPr>
        </a:p>
      </dgm:t>
    </dgm:pt>
    <dgm:pt modelId="{F9E6F817-F1A3-4890-B593-4F6DDB1311E1}">
      <dgm:prSet phldrT="[Metin]"/>
      <dgm:spPr/>
      <dgm:t>
        <a:bodyPr/>
        <a:lstStyle/>
        <a:p>
          <a:r>
            <a:rPr lang="tr-TR" dirty="0" smtClean="0">
              <a:solidFill>
                <a:schemeClr val="bg2"/>
              </a:solidFill>
            </a:rPr>
            <a:t>Ödül töreni</a:t>
          </a:r>
          <a:endParaRPr lang="tr-TR" dirty="0">
            <a:solidFill>
              <a:schemeClr val="bg2"/>
            </a:solidFill>
          </a:endParaRPr>
        </a:p>
      </dgm:t>
    </dgm:pt>
    <dgm:pt modelId="{FE694F43-4533-40F9-9F6B-BC585DD32FD0}" type="parTrans" cxnId="{351A5955-8D7E-456B-8DC2-AE7A80354DB1}">
      <dgm:prSet/>
      <dgm:spPr/>
      <dgm:t>
        <a:bodyPr/>
        <a:lstStyle/>
        <a:p>
          <a:endParaRPr lang="tr-TR">
            <a:solidFill>
              <a:schemeClr val="bg2"/>
            </a:solidFill>
          </a:endParaRPr>
        </a:p>
      </dgm:t>
    </dgm:pt>
    <dgm:pt modelId="{66073B84-3902-49A9-A0B5-8A8A7E13F9E6}" type="sibTrans" cxnId="{351A5955-8D7E-456B-8DC2-AE7A80354DB1}">
      <dgm:prSet/>
      <dgm:spPr/>
      <dgm:t>
        <a:bodyPr/>
        <a:lstStyle/>
        <a:p>
          <a:endParaRPr lang="tr-TR">
            <a:solidFill>
              <a:schemeClr val="bg2"/>
            </a:solidFill>
          </a:endParaRPr>
        </a:p>
      </dgm:t>
    </dgm:pt>
    <dgm:pt modelId="{CD633BD5-A6F6-4BF4-95D4-FF03BD5741FD}">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solidFill>
                <a:schemeClr val="bg2"/>
              </a:solidFill>
            </a:rPr>
            <a:t>Saha değerlendirmesi</a:t>
          </a:r>
        </a:p>
        <a:p>
          <a:endParaRPr lang="tr-TR" dirty="0">
            <a:solidFill>
              <a:schemeClr val="bg2"/>
            </a:solidFill>
          </a:endParaRPr>
        </a:p>
      </dgm:t>
    </dgm:pt>
    <dgm:pt modelId="{76CF6EAA-0578-44B2-80AF-35DB705E1538}" type="parTrans" cxnId="{32068E6A-52D3-4E4B-9973-CF962DC24B0A}">
      <dgm:prSet/>
      <dgm:spPr/>
      <dgm:t>
        <a:bodyPr/>
        <a:lstStyle/>
        <a:p>
          <a:endParaRPr lang="tr-TR">
            <a:solidFill>
              <a:schemeClr val="bg2"/>
            </a:solidFill>
          </a:endParaRPr>
        </a:p>
      </dgm:t>
    </dgm:pt>
    <dgm:pt modelId="{286ED783-B872-4F88-82E8-46B85E6F2F06}" type="sibTrans" cxnId="{32068E6A-52D3-4E4B-9973-CF962DC24B0A}">
      <dgm:prSet/>
      <dgm:spPr/>
      <dgm:t>
        <a:bodyPr/>
        <a:lstStyle/>
        <a:p>
          <a:endParaRPr lang="tr-TR">
            <a:solidFill>
              <a:schemeClr val="bg2"/>
            </a:solidFill>
          </a:endParaRPr>
        </a:p>
      </dgm:t>
    </dgm:pt>
    <dgm:pt modelId="{18BCC0F2-18BD-439A-8AC9-6F538E0E7D7F}">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solidFill>
                <a:schemeClr val="bg2"/>
              </a:solidFill>
            </a:rPr>
            <a:t>İlk 2 ölçümün ortalaması </a:t>
          </a:r>
        </a:p>
        <a:p>
          <a:pPr defTabSz="889000">
            <a:lnSpc>
              <a:spcPct val="90000"/>
            </a:lnSpc>
            <a:spcBef>
              <a:spcPct val="0"/>
            </a:spcBef>
            <a:spcAft>
              <a:spcPct val="35000"/>
            </a:spcAft>
          </a:pPr>
          <a:endParaRPr lang="tr-TR" dirty="0">
            <a:solidFill>
              <a:schemeClr val="bg2"/>
            </a:solidFill>
          </a:endParaRPr>
        </a:p>
      </dgm:t>
    </dgm:pt>
    <dgm:pt modelId="{1AFCEE0A-3704-4F32-BB16-CBD5B54DC146}" type="parTrans" cxnId="{59FFE5DF-367E-426A-8789-C6759F45B6A4}">
      <dgm:prSet/>
      <dgm:spPr/>
      <dgm:t>
        <a:bodyPr/>
        <a:lstStyle/>
        <a:p>
          <a:endParaRPr lang="tr-TR">
            <a:solidFill>
              <a:schemeClr val="bg2"/>
            </a:solidFill>
          </a:endParaRPr>
        </a:p>
      </dgm:t>
    </dgm:pt>
    <dgm:pt modelId="{622A1C0F-9D5E-4C30-A8C8-957E264AD5A3}" type="sibTrans" cxnId="{59FFE5DF-367E-426A-8789-C6759F45B6A4}">
      <dgm:prSet/>
      <dgm:spPr/>
      <dgm:t>
        <a:bodyPr/>
        <a:lstStyle/>
        <a:p>
          <a:endParaRPr lang="tr-TR">
            <a:solidFill>
              <a:schemeClr val="bg2"/>
            </a:solidFill>
          </a:endParaRPr>
        </a:p>
      </dgm:t>
    </dgm:pt>
    <dgm:pt modelId="{41167670-2D73-4C7D-92C5-55063D282DC0}" type="pres">
      <dgm:prSet presAssocID="{E2EF4D71-5053-4E0E-B2DE-AE886369DC9B}" presName="diagram" presStyleCnt="0">
        <dgm:presLayoutVars>
          <dgm:dir/>
          <dgm:resizeHandles val="exact"/>
        </dgm:presLayoutVars>
      </dgm:prSet>
      <dgm:spPr/>
      <dgm:t>
        <a:bodyPr/>
        <a:lstStyle/>
        <a:p>
          <a:endParaRPr lang="tr-TR"/>
        </a:p>
      </dgm:t>
    </dgm:pt>
    <dgm:pt modelId="{657CD046-B288-449C-9D8B-C528DE9B4FEE}" type="pres">
      <dgm:prSet presAssocID="{A3D5D617-1B59-4B3E-8375-B0C6388ABEA0}" presName="node" presStyleLbl="node1" presStyleIdx="0" presStyleCnt="6">
        <dgm:presLayoutVars>
          <dgm:bulletEnabled val="1"/>
        </dgm:presLayoutVars>
      </dgm:prSet>
      <dgm:spPr/>
      <dgm:t>
        <a:bodyPr/>
        <a:lstStyle/>
        <a:p>
          <a:endParaRPr lang="tr-TR"/>
        </a:p>
      </dgm:t>
    </dgm:pt>
    <dgm:pt modelId="{B23A6BA6-26C3-48E1-96CA-82321A8027A0}" type="pres">
      <dgm:prSet presAssocID="{D94D01ED-8F67-4DA2-B694-DC69C08128D0}" presName="sibTrans" presStyleLbl="sibTrans2D1" presStyleIdx="0" presStyleCnt="5" custScaleX="168534"/>
      <dgm:spPr/>
      <dgm:t>
        <a:bodyPr/>
        <a:lstStyle/>
        <a:p>
          <a:endParaRPr lang="tr-TR"/>
        </a:p>
      </dgm:t>
    </dgm:pt>
    <dgm:pt modelId="{009732C0-5FB3-4B90-811F-22FC2D6F82A4}" type="pres">
      <dgm:prSet presAssocID="{D94D01ED-8F67-4DA2-B694-DC69C08128D0}" presName="connectorText" presStyleLbl="sibTrans2D1" presStyleIdx="0" presStyleCnt="5"/>
      <dgm:spPr/>
      <dgm:t>
        <a:bodyPr/>
        <a:lstStyle/>
        <a:p>
          <a:endParaRPr lang="tr-TR"/>
        </a:p>
      </dgm:t>
    </dgm:pt>
    <dgm:pt modelId="{090AEE52-7D23-47E0-8C9D-115C7351EE33}" type="pres">
      <dgm:prSet presAssocID="{73DC1B92-01BB-4B37-84CA-B377A0A0BF5F}" presName="node" presStyleLbl="node1" presStyleIdx="1" presStyleCnt="6">
        <dgm:presLayoutVars>
          <dgm:bulletEnabled val="1"/>
        </dgm:presLayoutVars>
      </dgm:prSet>
      <dgm:spPr/>
      <dgm:t>
        <a:bodyPr/>
        <a:lstStyle/>
        <a:p>
          <a:endParaRPr lang="tr-TR"/>
        </a:p>
      </dgm:t>
    </dgm:pt>
    <dgm:pt modelId="{C61F1ABC-1E02-4AAE-9E16-89B634C37F89}" type="pres">
      <dgm:prSet presAssocID="{3B417A83-722B-4F89-AAD2-CA3C3C57B775}" presName="sibTrans" presStyleLbl="sibTrans2D1" presStyleIdx="1" presStyleCnt="5" custScaleX="174730"/>
      <dgm:spPr/>
      <dgm:t>
        <a:bodyPr/>
        <a:lstStyle/>
        <a:p>
          <a:endParaRPr lang="tr-TR"/>
        </a:p>
      </dgm:t>
    </dgm:pt>
    <dgm:pt modelId="{A2683A1E-0128-4C89-B7DF-F38BBC2392B6}" type="pres">
      <dgm:prSet presAssocID="{3B417A83-722B-4F89-AAD2-CA3C3C57B775}" presName="connectorText" presStyleLbl="sibTrans2D1" presStyleIdx="1" presStyleCnt="5"/>
      <dgm:spPr/>
      <dgm:t>
        <a:bodyPr/>
        <a:lstStyle/>
        <a:p>
          <a:endParaRPr lang="tr-TR"/>
        </a:p>
      </dgm:t>
    </dgm:pt>
    <dgm:pt modelId="{376BBF8D-ABE9-4B90-8AE3-A2875A95E713}" type="pres">
      <dgm:prSet presAssocID="{824BBA72-DDC4-4DE7-BABC-8A651609061B}" presName="node" presStyleLbl="node1" presStyleIdx="2" presStyleCnt="6">
        <dgm:presLayoutVars>
          <dgm:bulletEnabled val="1"/>
        </dgm:presLayoutVars>
      </dgm:prSet>
      <dgm:spPr/>
      <dgm:t>
        <a:bodyPr/>
        <a:lstStyle/>
        <a:p>
          <a:endParaRPr lang="tr-TR"/>
        </a:p>
      </dgm:t>
    </dgm:pt>
    <dgm:pt modelId="{D0AF4E0E-2E32-4E03-88BB-129F18395F8E}" type="pres">
      <dgm:prSet presAssocID="{5393F724-9B5F-4365-8C52-075B8DC7351B}" presName="sibTrans" presStyleLbl="sibTrans2D1" presStyleIdx="2" presStyleCnt="5" custAng="3130387" custScaleX="304216" custLinFactX="-149259" custLinFactNeighborX="-200000" custLinFactNeighborY="-7805"/>
      <dgm:spPr/>
      <dgm:t>
        <a:bodyPr/>
        <a:lstStyle/>
        <a:p>
          <a:endParaRPr lang="tr-TR"/>
        </a:p>
      </dgm:t>
    </dgm:pt>
    <dgm:pt modelId="{79006E2A-1AEE-49B3-A677-562B2BAC1FFB}" type="pres">
      <dgm:prSet presAssocID="{5393F724-9B5F-4365-8C52-075B8DC7351B}" presName="connectorText" presStyleLbl="sibTrans2D1" presStyleIdx="2" presStyleCnt="5"/>
      <dgm:spPr/>
      <dgm:t>
        <a:bodyPr/>
        <a:lstStyle/>
        <a:p>
          <a:endParaRPr lang="tr-TR"/>
        </a:p>
      </dgm:t>
    </dgm:pt>
    <dgm:pt modelId="{6DCA02E8-5F99-4BA2-A7CB-1A87FDE7249E}" type="pres">
      <dgm:prSet presAssocID="{F9E6F817-F1A3-4890-B593-4F6DDB1311E1}" presName="node" presStyleLbl="node1" presStyleIdx="3" presStyleCnt="6">
        <dgm:presLayoutVars>
          <dgm:bulletEnabled val="1"/>
        </dgm:presLayoutVars>
      </dgm:prSet>
      <dgm:spPr/>
      <dgm:t>
        <a:bodyPr/>
        <a:lstStyle/>
        <a:p>
          <a:endParaRPr lang="tr-TR"/>
        </a:p>
      </dgm:t>
    </dgm:pt>
    <dgm:pt modelId="{4CF28948-1993-4394-B790-9CE8148BE0A8}" type="pres">
      <dgm:prSet presAssocID="{66073B84-3902-49A9-A0B5-8A8A7E13F9E6}" presName="sibTrans" presStyleLbl="sibTrans2D1" presStyleIdx="3" presStyleCnt="5" custAng="10800000" custScaleX="177000" custScaleY="120747" custLinFactNeighborX="-2876" custLinFactNeighborY="552"/>
      <dgm:spPr/>
      <dgm:t>
        <a:bodyPr/>
        <a:lstStyle/>
        <a:p>
          <a:endParaRPr lang="tr-TR"/>
        </a:p>
      </dgm:t>
    </dgm:pt>
    <dgm:pt modelId="{3E5D47E3-E17B-4031-9DBA-D7BAF43A22D9}" type="pres">
      <dgm:prSet presAssocID="{66073B84-3902-49A9-A0B5-8A8A7E13F9E6}" presName="connectorText" presStyleLbl="sibTrans2D1" presStyleIdx="3" presStyleCnt="5"/>
      <dgm:spPr/>
      <dgm:t>
        <a:bodyPr/>
        <a:lstStyle/>
        <a:p>
          <a:endParaRPr lang="tr-TR"/>
        </a:p>
      </dgm:t>
    </dgm:pt>
    <dgm:pt modelId="{A440371D-B2B1-4B6D-B14C-378E9A5AA703}" type="pres">
      <dgm:prSet presAssocID="{CD633BD5-A6F6-4BF4-95D4-FF03BD5741FD}" presName="node" presStyleLbl="node1" presStyleIdx="4" presStyleCnt="6">
        <dgm:presLayoutVars>
          <dgm:bulletEnabled val="1"/>
        </dgm:presLayoutVars>
      </dgm:prSet>
      <dgm:spPr/>
      <dgm:t>
        <a:bodyPr/>
        <a:lstStyle/>
        <a:p>
          <a:endParaRPr lang="tr-TR"/>
        </a:p>
      </dgm:t>
    </dgm:pt>
    <dgm:pt modelId="{6F85FDD1-1352-4734-9D9B-FBB6ACA3128D}" type="pres">
      <dgm:prSet presAssocID="{286ED783-B872-4F88-82E8-46B85E6F2F06}" presName="sibTrans" presStyleLbl="sibTrans2D1" presStyleIdx="4" presStyleCnt="5" custAng="10800000" custScaleX="162617"/>
      <dgm:spPr/>
      <dgm:t>
        <a:bodyPr/>
        <a:lstStyle/>
        <a:p>
          <a:endParaRPr lang="tr-TR"/>
        </a:p>
      </dgm:t>
    </dgm:pt>
    <dgm:pt modelId="{C8AD7583-7B36-4B8C-9692-2773D7DD8332}" type="pres">
      <dgm:prSet presAssocID="{286ED783-B872-4F88-82E8-46B85E6F2F06}" presName="connectorText" presStyleLbl="sibTrans2D1" presStyleIdx="4" presStyleCnt="5"/>
      <dgm:spPr/>
      <dgm:t>
        <a:bodyPr/>
        <a:lstStyle/>
        <a:p>
          <a:endParaRPr lang="tr-TR"/>
        </a:p>
      </dgm:t>
    </dgm:pt>
    <dgm:pt modelId="{5B0ADBCD-6D00-4EB9-A098-BD04157B267F}" type="pres">
      <dgm:prSet presAssocID="{18BCC0F2-18BD-439A-8AC9-6F538E0E7D7F}" presName="node" presStyleLbl="node1" presStyleIdx="5" presStyleCnt="6">
        <dgm:presLayoutVars>
          <dgm:bulletEnabled val="1"/>
        </dgm:presLayoutVars>
      </dgm:prSet>
      <dgm:spPr/>
      <dgm:t>
        <a:bodyPr/>
        <a:lstStyle/>
        <a:p>
          <a:endParaRPr lang="tr-TR"/>
        </a:p>
      </dgm:t>
    </dgm:pt>
  </dgm:ptLst>
  <dgm:cxnLst>
    <dgm:cxn modelId="{6F1874FA-E4F4-4FBC-A77F-A2E1FD14F0C9}" type="presOf" srcId="{CD633BD5-A6F6-4BF4-95D4-FF03BD5741FD}" destId="{A440371D-B2B1-4B6D-B14C-378E9A5AA703}" srcOrd="0" destOrd="0" presId="urn:microsoft.com/office/officeart/2005/8/layout/process5"/>
    <dgm:cxn modelId="{32068E6A-52D3-4E4B-9973-CF962DC24B0A}" srcId="{E2EF4D71-5053-4E0E-B2DE-AE886369DC9B}" destId="{CD633BD5-A6F6-4BF4-95D4-FF03BD5741FD}" srcOrd="4" destOrd="0" parTransId="{76CF6EAA-0578-44B2-80AF-35DB705E1538}" sibTransId="{286ED783-B872-4F88-82E8-46B85E6F2F06}"/>
    <dgm:cxn modelId="{04F6A8FA-09E1-4827-823A-861C8DBED9F0}" srcId="{E2EF4D71-5053-4E0E-B2DE-AE886369DC9B}" destId="{824BBA72-DDC4-4DE7-BABC-8A651609061B}" srcOrd="2" destOrd="0" parTransId="{23227E93-B8B8-44CC-83BF-C09F6E822746}" sibTransId="{5393F724-9B5F-4365-8C52-075B8DC7351B}"/>
    <dgm:cxn modelId="{4F3AB0F3-040D-46FB-8F28-22738130ABA9}" type="presOf" srcId="{66073B84-3902-49A9-A0B5-8A8A7E13F9E6}" destId="{4CF28948-1993-4394-B790-9CE8148BE0A8}" srcOrd="0" destOrd="0" presId="urn:microsoft.com/office/officeart/2005/8/layout/process5"/>
    <dgm:cxn modelId="{FF651666-A351-4910-BD02-A9E5CA0ABEBD}" type="presOf" srcId="{F9E6F817-F1A3-4890-B593-4F6DDB1311E1}" destId="{6DCA02E8-5F99-4BA2-A7CB-1A87FDE7249E}" srcOrd="0" destOrd="0" presId="urn:microsoft.com/office/officeart/2005/8/layout/process5"/>
    <dgm:cxn modelId="{E3051AE7-CAFD-4E6A-B643-E8B619979345}" type="presOf" srcId="{A3D5D617-1B59-4B3E-8375-B0C6388ABEA0}" destId="{657CD046-B288-449C-9D8B-C528DE9B4FEE}" srcOrd="0" destOrd="0" presId="urn:microsoft.com/office/officeart/2005/8/layout/process5"/>
    <dgm:cxn modelId="{351A5955-8D7E-456B-8DC2-AE7A80354DB1}" srcId="{E2EF4D71-5053-4E0E-B2DE-AE886369DC9B}" destId="{F9E6F817-F1A3-4890-B593-4F6DDB1311E1}" srcOrd="3" destOrd="0" parTransId="{FE694F43-4533-40F9-9F6B-BC585DD32FD0}" sibTransId="{66073B84-3902-49A9-A0B5-8A8A7E13F9E6}"/>
    <dgm:cxn modelId="{E1276B9B-80CA-4BDD-B632-1D8DD2031DC2}" type="presOf" srcId="{5393F724-9B5F-4365-8C52-075B8DC7351B}" destId="{D0AF4E0E-2E32-4E03-88BB-129F18395F8E}" srcOrd="0" destOrd="0" presId="urn:microsoft.com/office/officeart/2005/8/layout/process5"/>
    <dgm:cxn modelId="{C5146905-C050-4A2C-80E6-89D346980E0F}" type="presOf" srcId="{E2EF4D71-5053-4E0E-B2DE-AE886369DC9B}" destId="{41167670-2D73-4C7D-92C5-55063D282DC0}" srcOrd="0" destOrd="0" presId="urn:microsoft.com/office/officeart/2005/8/layout/process5"/>
    <dgm:cxn modelId="{CFED2114-396D-4E6A-BB17-EFCAF05F16B5}" type="presOf" srcId="{824BBA72-DDC4-4DE7-BABC-8A651609061B}" destId="{376BBF8D-ABE9-4B90-8AE3-A2875A95E713}" srcOrd="0" destOrd="0" presId="urn:microsoft.com/office/officeart/2005/8/layout/process5"/>
    <dgm:cxn modelId="{DB8C3217-BBD2-4AB6-AA1C-0CD2C587307E}" srcId="{E2EF4D71-5053-4E0E-B2DE-AE886369DC9B}" destId="{73DC1B92-01BB-4B37-84CA-B377A0A0BF5F}" srcOrd="1" destOrd="0" parTransId="{CB7B9DE6-E0AA-4AF5-AF8F-113BC9072989}" sibTransId="{3B417A83-722B-4F89-AAD2-CA3C3C57B775}"/>
    <dgm:cxn modelId="{6866DD49-327C-4982-9DC6-A3C1205E4B1B}" type="presOf" srcId="{66073B84-3902-49A9-A0B5-8A8A7E13F9E6}" destId="{3E5D47E3-E17B-4031-9DBA-D7BAF43A22D9}" srcOrd="1" destOrd="0" presId="urn:microsoft.com/office/officeart/2005/8/layout/process5"/>
    <dgm:cxn modelId="{173FC12A-F1D7-42A5-89B7-769EA0A61CF2}" type="presOf" srcId="{D94D01ED-8F67-4DA2-B694-DC69C08128D0}" destId="{B23A6BA6-26C3-48E1-96CA-82321A8027A0}" srcOrd="0" destOrd="0" presId="urn:microsoft.com/office/officeart/2005/8/layout/process5"/>
    <dgm:cxn modelId="{EBF4F225-9892-4293-A47E-1C84C4EEF96D}" type="presOf" srcId="{18BCC0F2-18BD-439A-8AC9-6F538E0E7D7F}" destId="{5B0ADBCD-6D00-4EB9-A098-BD04157B267F}" srcOrd="0" destOrd="0" presId="urn:microsoft.com/office/officeart/2005/8/layout/process5"/>
    <dgm:cxn modelId="{AB481C81-31BB-441F-9469-39E673F852F8}" type="presOf" srcId="{3B417A83-722B-4F89-AAD2-CA3C3C57B775}" destId="{C61F1ABC-1E02-4AAE-9E16-89B634C37F89}" srcOrd="0" destOrd="0" presId="urn:microsoft.com/office/officeart/2005/8/layout/process5"/>
    <dgm:cxn modelId="{6214C431-7160-44EC-B8CF-1824C658DCD1}" type="presOf" srcId="{73DC1B92-01BB-4B37-84CA-B377A0A0BF5F}" destId="{090AEE52-7D23-47E0-8C9D-115C7351EE33}" srcOrd="0" destOrd="0" presId="urn:microsoft.com/office/officeart/2005/8/layout/process5"/>
    <dgm:cxn modelId="{59FFE5DF-367E-426A-8789-C6759F45B6A4}" srcId="{E2EF4D71-5053-4E0E-B2DE-AE886369DC9B}" destId="{18BCC0F2-18BD-439A-8AC9-6F538E0E7D7F}" srcOrd="5" destOrd="0" parTransId="{1AFCEE0A-3704-4F32-BB16-CBD5B54DC146}" sibTransId="{622A1C0F-9D5E-4C30-A8C8-957E264AD5A3}"/>
    <dgm:cxn modelId="{397038ED-12A1-4036-B6AC-655D11FFE752}" type="presOf" srcId="{5393F724-9B5F-4365-8C52-075B8DC7351B}" destId="{79006E2A-1AEE-49B3-A677-562B2BAC1FFB}" srcOrd="1" destOrd="0" presId="urn:microsoft.com/office/officeart/2005/8/layout/process5"/>
    <dgm:cxn modelId="{F4766A2F-2DDD-44EF-B1EA-C6DB7C562197}" type="presOf" srcId="{D94D01ED-8F67-4DA2-B694-DC69C08128D0}" destId="{009732C0-5FB3-4B90-811F-22FC2D6F82A4}" srcOrd="1" destOrd="0" presId="urn:microsoft.com/office/officeart/2005/8/layout/process5"/>
    <dgm:cxn modelId="{CD2FE181-36D4-424D-8823-25592EA44943}" type="presOf" srcId="{3B417A83-722B-4F89-AAD2-CA3C3C57B775}" destId="{A2683A1E-0128-4C89-B7DF-F38BBC2392B6}" srcOrd="1" destOrd="0" presId="urn:microsoft.com/office/officeart/2005/8/layout/process5"/>
    <dgm:cxn modelId="{4FC204C6-970F-4570-8C85-032A3DE61580}" srcId="{E2EF4D71-5053-4E0E-B2DE-AE886369DC9B}" destId="{A3D5D617-1B59-4B3E-8375-B0C6388ABEA0}" srcOrd="0" destOrd="0" parTransId="{2A784C29-5875-4AE4-8E4D-76254D4AC0C4}" sibTransId="{D94D01ED-8F67-4DA2-B694-DC69C08128D0}"/>
    <dgm:cxn modelId="{1750785F-C674-407B-BAA0-5CDD66D86C73}" type="presOf" srcId="{286ED783-B872-4F88-82E8-46B85E6F2F06}" destId="{C8AD7583-7B36-4B8C-9692-2773D7DD8332}" srcOrd="1" destOrd="0" presId="urn:microsoft.com/office/officeart/2005/8/layout/process5"/>
    <dgm:cxn modelId="{BB53FEF6-CCEC-4DEF-8911-301BE06A8D56}" type="presOf" srcId="{286ED783-B872-4F88-82E8-46B85E6F2F06}" destId="{6F85FDD1-1352-4734-9D9B-FBB6ACA3128D}" srcOrd="0" destOrd="0" presId="urn:microsoft.com/office/officeart/2005/8/layout/process5"/>
    <dgm:cxn modelId="{8C6AA469-1DF9-4193-89F0-5B47CC9D5638}" type="presParOf" srcId="{41167670-2D73-4C7D-92C5-55063D282DC0}" destId="{657CD046-B288-449C-9D8B-C528DE9B4FEE}" srcOrd="0" destOrd="0" presId="urn:microsoft.com/office/officeart/2005/8/layout/process5"/>
    <dgm:cxn modelId="{E2CC43D8-13AE-4A5D-A80D-C8ECA3DCFA7A}" type="presParOf" srcId="{41167670-2D73-4C7D-92C5-55063D282DC0}" destId="{B23A6BA6-26C3-48E1-96CA-82321A8027A0}" srcOrd="1" destOrd="0" presId="urn:microsoft.com/office/officeart/2005/8/layout/process5"/>
    <dgm:cxn modelId="{BD22C7A3-5869-4AD0-A7A4-BABE0D548B82}" type="presParOf" srcId="{B23A6BA6-26C3-48E1-96CA-82321A8027A0}" destId="{009732C0-5FB3-4B90-811F-22FC2D6F82A4}" srcOrd="0" destOrd="0" presId="urn:microsoft.com/office/officeart/2005/8/layout/process5"/>
    <dgm:cxn modelId="{25A6F711-870B-4964-ADC5-20ADAD40AEDC}" type="presParOf" srcId="{41167670-2D73-4C7D-92C5-55063D282DC0}" destId="{090AEE52-7D23-47E0-8C9D-115C7351EE33}" srcOrd="2" destOrd="0" presId="urn:microsoft.com/office/officeart/2005/8/layout/process5"/>
    <dgm:cxn modelId="{D23265A9-FA86-46C6-9578-1DA3938CF293}" type="presParOf" srcId="{41167670-2D73-4C7D-92C5-55063D282DC0}" destId="{C61F1ABC-1E02-4AAE-9E16-89B634C37F89}" srcOrd="3" destOrd="0" presId="urn:microsoft.com/office/officeart/2005/8/layout/process5"/>
    <dgm:cxn modelId="{5115176B-AF44-4956-8745-F39B4D0CD61A}" type="presParOf" srcId="{C61F1ABC-1E02-4AAE-9E16-89B634C37F89}" destId="{A2683A1E-0128-4C89-B7DF-F38BBC2392B6}" srcOrd="0" destOrd="0" presId="urn:microsoft.com/office/officeart/2005/8/layout/process5"/>
    <dgm:cxn modelId="{63F62D20-E1E1-45CC-8B6D-90AB56D361A7}" type="presParOf" srcId="{41167670-2D73-4C7D-92C5-55063D282DC0}" destId="{376BBF8D-ABE9-4B90-8AE3-A2875A95E713}" srcOrd="4" destOrd="0" presId="urn:microsoft.com/office/officeart/2005/8/layout/process5"/>
    <dgm:cxn modelId="{9E8B1C75-B11D-44F4-B011-D369BDC4F1A5}" type="presParOf" srcId="{41167670-2D73-4C7D-92C5-55063D282DC0}" destId="{D0AF4E0E-2E32-4E03-88BB-129F18395F8E}" srcOrd="5" destOrd="0" presId="urn:microsoft.com/office/officeart/2005/8/layout/process5"/>
    <dgm:cxn modelId="{0098D443-517B-49A8-829B-C96800C79BCA}" type="presParOf" srcId="{D0AF4E0E-2E32-4E03-88BB-129F18395F8E}" destId="{79006E2A-1AEE-49B3-A677-562B2BAC1FFB}" srcOrd="0" destOrd="0" presId="urn:microsoft.com/office/officeart/2005/8/layout/process5"/>
    <dgm:cxn modelId="{46858160-BAC1-4029-8C15-B05D91A9F611}" type="presParOf" srcId="{41167670-2D73-4C7D-92C5-55063D282DC0}" destId="{6DCA02E8-5F99-4BA2-A7CB-1A87FDE7249E}" srcOrd="6" destOrd="0" presId="urn:microsoft.com/office/officeart/2005/8/layout/process5"/>
    <dgm:cxn modelId="{6CC7BDC2-0471-40B1-9CE9-447B1839A507}" type="presParOf" srcId="{41167670-2D73-4C7D-92C5-55063D282DC0}" destId="{4CF28948-1993-4394-B790-9CE8148BE0A8}" srcOrd="7" destOrd="0" presId="urn:microsoft.com/office/officeart/2005/8/layout/process5"/>
    <dgm:cxn modelId="{22FD5AA4-1326-40C7-942E-148C249AC605}" type="presParOf" srcId="{4CF28948-1993-4394-B790-9CE8148BE0A8}" destId="{3E5D47E3-E17B-4031-9DBA-D7BAF43A22D9}" srcOrd="0" destOrd="0" presId="urn:microsoft.com/office/officeart/2005/8/layout/process5"/>
    <dgm:cxn modelId="{8142814D-0094-414F-B715-F298FF6C9E8A}" type="presParOf" srcId="{41167670-2D73-4C7D-92C5-55063D282DC0}" destId="{A440371D-B2B1-4B6D-B14C-378E9A5AA703}" srcOrd="8" destOrd="0" presId="urn:microsoft.com/office/officeart/2005/8/layout/process5"/>
    <dgm:cxn modelId="{DF99B649-526A-4379-ADBE-0B8EAB1A204D}" type="presParOf" srcId="{41167670-2D73-4C7D-92C5-55063D282DC0}" destId="{6F85FDD1-1352-4734-9D9B-FBB6ACA3128D}" srcOrd="9" destOrd="0" presId="urn:microsoft.com/office/officeart/2005/8/layout/process5"/>
    <dgm:cxn modelId="{F53D9DD5-1BB8-4746-A811-23D1378735F5}" type="presParOf" srcId="{6F85FDD1-1352-4734-9D9B-FBB6ACA3128D}" destId="{C8AD7583-7B36-4B8C-9692-2773D7DD8332}" srcOrd="0" destOrd="0" presId="urn:microsoft.com/office/officeart/2005/8/layout/process5"/>
    <dgm:cxn modelId="{D61730CC-9802-4FA4-A7E5-0660124A86C1}" type="presParOf" srcId="{41167670-2D73-4C7D-92C5-55063D282DC0}" destId="{5B0ADBCD-6D00-4EB9-A098-BD04157B267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EAA91-2E48-4BC9-A8E7-CB83F8BC3F9F}">
      <dsp:nvSpPr>
        <dsp:cNvPr id="0" name=""/>
        <dsp:cNvSpPr/>
      </dsp:nvSpPr>
      <dsp:spPr>
        <a:xfrm>
          <a:off x="0" y="160892"/>
          <a:ext cx="2632792" cy="15796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i="0" kern="1200" dirty="0" smtClean="0">
              <a:solidFill>
                <a:schemeClr val="bg2"/>
              </a:solidFill>
            </a:rPr>
            <a:t>Öğretim Yöntem ve Teknikleri </a:t>
          </a:r>
          <a:endParaRPr lang="tr-TR" sz="2900" i="0" kern="1200" dirty="0">
            <a:solidFill>
              <a:schemeClr val="bg2"/>
            </a:solidFill>
          </a:endParaRPr>
        </a:p>
      </dsp:txBody>
      <dsp:txXfrm>
        <a:off x="0" y="160892"/>
        <a:ext cx="2632792" cy="1579675"/>
      </dsp:txXfrm>
    </dsp:sp>
    <dsp:sp modelId="{BE7B9994-6AB0-42E4-8A40-832165CAAE20}">
      <dsp:nvSpPr>
        <dsp:cNvPr id="0" name=""/>
        <dsp:cNvSpPr/>
      </dsp:nvSpPr>
      <dsp:spPr>
        <a:xfrm>
          <a:off x="2896071" y="160892"/>
          <a:ext cx="2632792" cy="1579675"/>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i="0" kern="1200" dirty="0" smtClean="0">
              <a:solidFill>
                <a:schemeClr val="bg2"/>
              </a:solidFill>
            </a:rPr>
            <a:t>Bilimsel ve Teknolojik Faaliyetler</a:t>
          </a:r>
          <a:endParaRPr lang="tr-TR" sz="2900" i="0" kern="1200" dirty="0">
            <a:solidFill>
              <a:schemeClr val="bg2"/>
            </a:solidFill>
          </a:endParaRPr>
        </a:p>
      </dsp:txBody>
      <dsp:txXfrm>
        <a:off x="2896071" y="160892"/>
        <a:ext cx="2632792" cy="1579675"/>
      </dsp:txXfrm>
    </dsp:sp>
    <dsp:sp modelId="{9DE06C7C-A271-404B-B791-05A0C75D6D27}">
      <dsp:nvSpPr>
        <dsp:cNvPr id="0" name=""/>
        <dsp:cNvSpPr/>
      </dsp:nvSpPr>
      <dsp:spPr>
        <a:xfrm>
          <a:off x="5792143" y="160892"/>
          <a:ext cx="2632792" cy="1579675"/>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i="0" kern="1200" dirty="0" smtClean="0">
              <a:solidFill>
                <a:schemeClr val="bg2"/>
              </a:solidFill>
            </a:rPr>
            <a:t>Kurumsal Kapasitenin Geliştirilmesi</a:t>
          </a:r>
          <a:endParaRPr lang="tr-TR" sz="2900" i="0" kern="1200" dirty="0">
            <a:solidFill>
              <a:schemeClr val="bg2"/>
            </a:solidFill>
          </a:endParaRPr>
        </a:p>
      </dsp:txBody>
      <dsp:txXfrm>
        <a:off x="5792143" y="160892"/>
        <a:ext cx="2632792" cy="1579675"/>
      </dsp:txXfrm>
    </dsp:sp>
    <dsp:sp modelId="{8728E709-14C1-4738-B559-8B21936E218D}">
      <dsp:nvSpPr>
        <dsp:cNvPr id="0" name=""/>
        <dsp:cNvSpPr/>
      </dsp:nvSpPr>
      <dsp:spPr>
        <a:xfrm>
          <a:off x="1448035" y="2003847"/>
          <a:ext cx="2632792" cy="1579675"/>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i="0" kern="1200" dirty="0" smtClean="0">
              <a:solidFill>
                <a:schemeClr val="bg2"/>
              </a:solidFill>
            </a:rPr>
            <a:t>Eğitim Öğretime Erişim ve Yönlendirme</a:t>
          </a:r>
          <a:endParaRPr lang="tr-TR" sz="2900" i="0" kern="1200" dirty="0">
            <a:solidFill>
              <a:schemeClr val="bg2"/>
            </a:solidFill>
          </a:endParaRPr>
        </a:p>
      </dsp:txBody>
      <dsp:txXfrm>
        <a:off x="1448035" y="2003847"/>
        <a:ext cx="2632792" cy="1579675"/>
      </dsp:txXfrm>
    </dsp:sp>
    <dsp:sp modelId="{B531CF16-F2B4-4132-A0E4-7360A165AC16}">
      <dsp:nvSpPr>
        <dsp:cNvPr id="0" name=""/>
        <dsp:cNvSpPr/>
      </dsp:nvSpPr>
      <dsp:spPr>
        <a:xfrm>
          <a:off x="4344107" y="2003847"/>
          <a:ext cx="2632792" cy="1579675"/>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i="0" kern="1200" dirty="0" smtClean="0">
              <a:solidFill>
                <a:schemeClr val="bg2"/>
              </a:solidFill>
            </a:rPr>
            <a:t>Olumlu Tutum ve Davranışların Geliştirilmesi</a:t>
          </a:r>
          <a:endParaRPr lang="tr-TR" sz="2900" i="0" kern="1200" dirty="0">
            <a:solidFill>
              <a:schemeClr val="bg2"/>
            </a:solidFill>
          </a:endParaRPr>
        </a:p>
      </dsp:txBody>
      <dsp:txXfrm>
        <a:off x="4344107" y="2003847"/>
        <a:ext cx="2632792" cy="1579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D046-B288-449C-9D8B-C528DE9B4FEE}">
      <dsp:nvSpPr>
        <dsp:cNvPr id="0" name=""/>
        <dsp:cNvSpPr/>
      </dsp:nvSpPr>
      <dsp:spPr>
        <a:xfrm>
          <a:off x="6975" y="492349"/>
          <a:ext cx="2084863" cy="125091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solidFill>
                <a:schemeClr val="bg2"/>
              </a:solidFill>
            </a:rPr>
            <a:t>1.ve 2. ölçümler</a:t>
          </a:r>
          <a:endParaRPr lang="tr-TR" sz="2100" kern="1200" dirty="0">
            <a:solidFill>
              <a:schemeClr val="bg2"/>
            </a:solidFill>
          </a:endParaRPr>
        </a:p>
      </dsp:txBody>
      <dsp:txXfrm>
        <a:off x="43613" y="528987"/>
        <a:ext cx="2011587" cy="1177642"/>
      </dsp:txXfrm>
    </dsp:sp>
    <dsp:sp modelId="{B23A6BA6-26C3-48E1-96CA-82321A8027A0}">
      <dsp:nvSpPr>
        <dsp:cNvPr id="0" name=""/>
        <dsp:cNvSpPr/>
      </dsp:nvSpPr>
      <dsp:spPr>
        <a:xfrm>
          <a:off x="2123850" y="859285"/>
          <a:ext cx="744905" cy="51704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solidFill>
              <a:schemeClr val="bg2"/>
            </a:solidFill>
          </a:endParaRPr>
        </a:p>
      </dsp:txBody>
      <dsp:txXfrm>
        <a:off x="2123850" y="962694"/>
        <a:ext cx="589791" cy="310228"/>
      </dsp:txXfrm>
    </dsp:sp>
    <dsp:sp modelId="{090AEE52-7D23-47E0-8C9D-115C7351EE33}">
      <dsp:nvSpPr>
        <dsp:cNvPr id="0" name=""/>
        <dsp:cNvSpPr/>
      </dsp:nvSpPr>
      <dsp:spPr>
        <a:xfrm>
          <a:off x="2925784" y="492349"/>
          <a:ext cx="2084863" cy="1250918"/>
        </a:xfrm>
        <a:prstGeom prst="roundRect">
          <a:avLst>
            <a:gd name="adj" fmla="val 10000"/>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bg2"/>
              </a:solidFill>
            </a:rPr>
            <a:t>3.Ölçüm</a:t>
          </a:r>
        </a:p>
        <a:p>
          <a:pPr lvl="0" algn="ctr" defTabSz="1066800">
            <a:lnSpc>
              <a:spcPct val="90000"/>
            </a:lnSpc>
            <a:spcBef>
              <a:spcPct val="0"/>
            </a:spcBef>
            <a:spcAft>
              <a:spcPct val="35000"/>
            </a:spcAft>
          </a:pPr>
          <a:r>
            <a:rPr lang="tr-TR" sz="1500" kern="1200" dirty="0" smtClean="0">
              <a:solidFill>
                <a:schemeClr val="tx1"/>
              </a:solidFill>
            </a:rPr>
            <a:t>İKİ ÖLÇÜM ARASINDA EN AZ 30 PUANLIK FARK OLURSA</a:t>
          </a:r>
          <a:endParaRPr lang="tr-TR" sz="1500" kern="1200" dirty="0">
            <a:solidFill>
              <a:schemeClr val="tx1"/>
            </a:solidFill>
          </a:endParaRPr>
        </a:p>
      </dsp:txBody>
      <dsp:txXfrm>
        <a:off x="2962422" y="528987"/>
        <a:ext cx="2011587" cy="1177642"/>
      </dsp:txXfrm>
    </dsp:sp>
    <dsp:sp modelId="{C61F1ABC-1E02-4AAE-9E16-89B634C37F89}">
      <dsp:nvSpPr>
        <dsp:cNvPr id="0" name=""/>
        <dsp:cNvSpPr/>
      </dsp:nvSpPr>
      <dsp:spPr>
        <a:xfrm>
          <a:off x="5028966" y="859285"/>
          <a:ext cx="772291" cy="517046"/>
        </a:xfrm>
        <a:prstGeom prst="rightArrow">
          <a:avLst>
            <a:gd name="adj1" fmla="val 60000"/>
            <a:gd name="adj2" fmla="val 50000"/>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solidFill>
              <a:schemeClr val="bg2"/>
            </a:solidFill>
          </a:endParaRPr>
        </a:p>
      </dsp:txBody>
      <dsp:txXfrm>
        <a:off x="5028966" y="962694"/>
        <a:ext cx="617177" cy="310228"/>
      </dsp:txXfrm>
    </dsp:sp>
    <dsp:sp modelId="{376BBF8D-ABE9-4B90-8AE3-A2875A95E713}">
      <dsp:nvSpPr>
        <dsp:cNvPr id="0" name=""/>
        <dsp:cNvSpPr/>
      </dsp:nvSpPr>
      <dsp:spPr>
        <a:xfrm>
          <a:off x="5844593" y="492349"/>
          <a:ext cx="2084863" cy="1250918"/>
        </a:xfrm>
        <a:prstGeom prst="roundRect">
          <a:avLst>
            <a:gd name="adj" fmla="val 10000"/>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solidFill>
                <a:schemeClr val="bg2"/>
              </a:solidFill>
            </a:rPr>
            <a:t>En yakın iki ölçümün ortalaması</a:t>
          </a:r>
          <a:endParaRPr lang="tr-TR" sz="2100" kern="1200" dirty="0">
            <a:solidFill>
              <a:schemeClr val="bg2"/>
            </a:solidFill>
          </a:endParaRPr>
        </a:p>
      </dsp:txBody>
      <dsp:txXfrm>
        <a:off x="5881231" y="528987"/>
        <a:ext cx="2011587" cy="1177642"/>
      </dsp:txXfrm>
    </dsp:sp>
    <dsp:sp modelId="{D0AF4E0E-2E32-4E03-88BB-129F18395F8E}">
      <dsp:nvSpPr>
        <dsp:cNvPr id="0" name=""/>
        <dsp:cNvSpPr/>
      </dsp:nvSpPr>
      <dsp:spPr>
        <a:xfrm rot="8530387">
          <a:off x="4671028" y="1848852"/>
          <a:ext cx="1344607" cy="517046"/>
        </a:xfrm>
        <a:prstGeom prst="righ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solidFill>
              <a:schemeClr val="bg2"/>
            </a:solidFill>
          </a:endParaRPr>
        </a:p>
      </dsp:txBody>
      <dsp:txXfrm rot="-5400000">
        <a:off x="5249477" y="1465065"/>
        <a:ext cx="310228" cy="1189493"/>
      </dsp:txXfrm>
    </dsp:sp>
    <dsp:sp modelId="{6DCA02E8-5F99-4BA2-A7CB-1A87FDE7249E}">
      <dsp:nvSpPr>
        <dsp:cNvPr id="0" name=""/>
        <dsp:cNvSpPr/>
      </dsp:nvSpPr>
      <dsp:spPr>
        <a:xfrm>
          <a:off x="5844593" y="2577212"/>
          <a:ext cx="2084863" cy="1250918"/>
        </a:xfrm>
        <a:prstGeom prst="roundRect">
          <a:avLst>
            <a:gd name="adj" fmla="val 10000"/>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solidFill>
                <a:schemeClr val="bg2"/>
              </a:solidFill>
            </a:rPr>
            <a:t>Ödül töreni</a:t>
          </a:r>
          <a:endParaRPr lang="tr-TR" sz="2100" kern="1200" dirty="0">
            <a:solidFill>
              <a:schemeClr val="bg2"/>
            </a:solidFill>
          </a:endParaRPr>
        </a:p>
      </dsp:txBody>
      <dsp:txXfrm>
        <a:off x="5881231" y="2613850"/>
        <a:ext cx="2011587" cy="1177642"/>
      </dsp:txXfrm>
    </dsp:sp>
    <dsp:sp modelId="{4CF28948-1993-4394-B790-9CE8148BE0A8}">
      <dsp:nvSpPr>
        <dsp:cNvPr id="0" name=""/>
        <dsp:cNvSpPr/>
      </dsp:nvSpPr>
      <dsp:spPr>
        <a:xfrm>
          <a:off x="5036256" y="2893367"/>
          <a:ext cx="782324" cy="624317"/>
        </a:xfrm>
        <a:prstGeom prst="rightArrow">
          <a:avLst>
            <a:gd name="adj1" fmla="val 60000"/>
            <a:gd name="adj2" fmla="val 50000"/>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solidFill>
              <a:schemeClr val="bg2"/>
            </a:solidFill>
          </a:endParaRPr>
        </a:p>
      </dsp:txBody>
      <dsp:txXfrm rot="10800000">
        <a:off x="5036256" y="3018230"/>
        <a:ext cx="595029" cy="374591"/>
      </dsp:txXfrm>
    </dsp:sp>
    <dsp:sp modelId="{A440371D-B2B1-4B6D-B14C-378E9A5AA703}">
      <dsp:nvSpPr>
        <dsp:cNvPr id="0" name=""/>
        <dsp:cNvSpPr/>
      </dsp:nvSpPr>
      <dsp:spPr>
        <a:xfrm>
          <a:off x="2925784" y="2577212"/>
          <a:ext cx="2084863" cy="1250918"/>
        </a:xfrm>
        <a:prstGeom prst="roundRect">
          <a:avLst>
            <a:gd name="adj" fmla="val 10000"/>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100" kern="1200" dirty="0" smtClean="0">
              <a:solidFill>
                <a:schemeClr val="bg2"/>
              </a:solidFill>
            </a:rPr>
            <a:t>Saha değerlendirmesi</a:t>
          </a:r>
        </a:p>
        <a:p>
          <a:pPr lvl="0" algn="ctr">
            <a:spcBef>
              <a:spcPct val="0"/>
            </a:spcBef>
          </a:pPr>
          <a:endParaRPr lang="tr-TR" sz="2100" kern="1200" dirty="0">
            <a:solidFill>
              <a:schemeClr val="bg2"/>
            </a:solidFill>
          </a:endParaRPr>
        </a:p>
      </dsp:txBody>
      <dsp:txXfrm>
        <a:off x="2962422" y="2613850"/>
        <a:ext cx="2011587" cy="1177642"/>
      </dsp:txXfrm>
    </dsp:sp>
    <dsp:sp modelId="{6F85FDD1-1352-4734-9D9B-FBB6ACA3128D}">
      <dsp:nvSpPr>
        <dsp:cNvPr id="0" name=""/>
        <dsp:cNvSpPr/>
      </dsp:nvSpPr>
      <dsp:spPr>
        <a:xfrm>
          <a:off x="2161944" y="2944148"/>
          <a:ext cx="718752" cy="517046"/>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solidFill>
              <a:schemeClr val="bg2"/>
            </a:solidFill>
          </a:endParaRPr>
        </a:p>
      </dsp:txBody>
      <dsp:txXfrm rot="10800000">
        <a:off x="2161944" y="3047557"/>
        <a:ext cx="563638" cy="310228"/>
      </dsp:txXfrm>
    </dsp:sp>
    <dsp:sp modelId="{5B0ADBCD-6D00-4EB9-A098-BD04157B267F}">
      <dsp:nvSpPr>
        <dsp:cNvPr id="0" name=""/>
        <dsp:cNvSpPr/>
      </dsp:nvSpPr>
      <dsp:spPr>
        <a:xfrm>
          <a:off x="6975" y="2577212"/>
          <a:ext cx="2084863" cy="1250918"/>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100" kern="1200" dirty="0" smtClean="0">
              <a:solidFill>
                <a:schemeClr val="bg2"/>
              </a:solidFill>
            </a:rPr>
            <a:t>İlk 2 ölçümün ortalaması </a:t>
          </a:r>
        </a:p>
        <a:p>
          <a:pPr lvl="0" algn="ctr" defTabSz="889000">
            <a:lnSpc>
              <a:spcPct val="90000"/>
            </a:lnSpc>
            <a:spcBef>
              <a:spcPct val="0"/>
            </a:spcBef>
            <a:spcAft>
              <a:spcPct val="35000"/>
            </a:spcAft>
          </a:pPr>
          <a:endParaRPr lang="tr-TR" sz="2100" kern="1200" dirty="0">
            <a:solidFill>
              <a:schemeClr val="bg2"/>
            </a:solidFill>
          </a:endParaRPr>
        </a:p>
      </dsp:txBody>
      <dsp:txXfrm>
        <a:off x="43613" y="2613850"/>
        <a:ext cx="2011587" cy="11776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0DD7C-B85A-45D9-A4DD-CE4D25A2B06A}" type="datetimeFigureOut">
              <a:rPr lang="tr-TR" smtClean="0"/>
              <a:pPr/>
              <a:t>2.11.2017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74EAF-9213-416D-967E-0ECDE0BC69BD}" type="slidenum">
              <a:rPr lang="tr-TR" smtClean="0"/>
              <a:pPr/>
              <a:t>‹#›</a:t>
            </a:fld>
            <a:endParaRPr lang="tr-TR"/>
          </a:p>
        </p:txBody>
      </p:sp>
    </p:spTree>
    <p:extLst>
      <p:ext uri="{BB962C8B-B14F-4D97-AF65-F5344CB8AC3E}">
        <p14:creationId xmlns:p14="http://schemas.microsoft.com/office/powerpoint/2010/main" val="52731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696E6221-16F0-4333-B5AE-38D77E98F6AC}" type="datetime1">
              <a:rPr lang="tr-TR" smtClean="0"/>
              <a:pPr>
                <a:defRPr/>
              </a:pPr>
              <a:t>2.11.2017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28D2E0DA-F58C-4F54-9FAD-D8D986680FD8}"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A517B76D-083A-4E12-B419-4CAC7E39925B}" type="datetime1">
              <a:rPr lang="tr-TR" smtClean="0"/>
              <a:pPr>
                <a:defRPr/>
              </a:pPr>
              <a:t>2.11.2017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298FCEB2-DCEA-4BB2-B0C9-DFA7CB7AE321}"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FF67698-3FF9-46B2-BD2B-E110A1979DAA}" type="datetime1">
              <a:rPr lang="tr-TR" smtClean="0"/>
              <a:pPr>
                <a:defRPr/>
              </a:pPr>
              <a:t>2.11.2017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143D203-F585-4C26-B60A-A4A815B4B982}" type="slidenum">
              <a:rPr lang="tr-TR" smtClean="0"/>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a:xfrm>
            <a:off x="1043608" y="0"/>
            <a:ext cx="7056784" cy="908720"/>
          </a:xfrm>
        </p:spPr>
        <p:txBody>
          <a:bodyPr/>
          <a:lstStyle>
            <a:lvl1pPr>
              <a:defRPr sz="3200" b="1">
                <a:solidFill>
                  <a:schemeClr val="tx1"/>
                </a:solidFill>
              </a:defRPr>
            </a:lvl1pPr>
          </a:lstStyle>
          <a:p>
            <a:r>
              <a:rPr lang="tr-TR" smtClean="0"/>
              <a:t>Asıl başlık stili için tıklatın</a:t>
            </a:r>
            <a:endParaRPr lang="tr-TR" dirty="0"/>
          </a:p>
        </p:txBody>
      </p:sp>
      <p:sp>
        <p:nvSpPr>
          <p:cNvPr id="3" name="Rectangle 4"/>
          <p:cNvSpPr>
            <a:spLocks noGrp="1" noChangeArrowheads="1"/>
          </p:cNvSpPr>
          <p:nvPr>
            <p:ph type="dt" sz="half" idx="10"/>
          </p:nvPr>
        </p:nvSpPr>
        <p:spPr>
          <a:ln/>
        </p:spPr>
        <p:txBody>
          <a:bodyPr/>
          <a:lstStyle>
            <a:lvl1pPr>
              <a:defRPr/>
            </a:lvl1pPr>
          </a:lstStyle>
          <a:p>
            <a:pPr>
              <a:defRPr/>
            </a:pPr>
            <a:fld id="{107242ED-2890-43D1-8023-CB7B456D2BF3}" type="datetime1">
              <a:rPr lang="tr-TR" smtClean="0"/>
              <a:pPr>
                <a:defRPr/>
              </a:pPr>
              <a:t>2.11.2017</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293A2D82-15ED-414C-B868-BEEAD6285842}" type="slidenum">
              <a:rPr lang="tr-TR"/>
              <a:pPr>
                <a:defRPr/>
              </a:pPr>
              <a:t>‹#›</a:t>
            </a:fld>
            <a:endParaRPr lang="tr-TR"/>
          </a:p>
        </p:txBody>
      </p:sp>
    </p:spTree>
    <p:extLst>
      <p:ext uri="{BB962C8B-B14F-4D97-AF65-F5344CB8AC3E}">
        <p14:creationId xmlns:p14="http://schemas.microsoft.com/office/powerpoint/2010/main" val="295556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1E35DF14-FF68-4753-A355-6FFE6D5AEFA1}" type="datetime1">
              <a:rPr lang="tr-TR" smtClean="0"/>
              <a:pPr>
                <a:defRPr/>
              </a:pPr>
              <a:t>2.11.2017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728264D-8698-450C-B97C-9BBD9B942CFE}"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5957371B-A617-4765-9744-6B602C27E978}" type="datetime1">
              <a:rPr lang="tr-TR" smtClean="0"/>
              <a:pPr>
                <a:defRPr/>
              </a:pPr>
              <a:t>2.11.2017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B2CB574-2E15-4138-A39E-97B478E3A3AC}"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F94804DA-0335-4620-9A89-4746B8951EBB}" type="datetime1">
              <a:rPr lang="tr-TR" smtClean="0">
                <a:solidFill>
                  <a:srgbClr val="000000"/>
                </a:solidFill>
              </a:rPr>
              <a:pPr>
                <a:defRPr/>
              </a:pPr>
              <a:t>2.11.2017</a:t>
            </a:fld>
            <a:endParaRPr lang="tr-TR" dirty="0">
              <a:solidFill>
                <a:srgbClr val="000000"/>
              </a:solidFill>
            </a:endParaRPr>
          </a:p>
        </p:txBody>
      </p:sp>
      <p:sp>
        <p:nvSpPr>
          <p:cNvPr id="6" name="5 Altbilgi Yer Tutucusu"/>
          <p:cNvSpPr>
            <a:spLocks noGrp="1"/>
          </p:cNvSpPr>
          <p:nvPr>
            <p:ph type="ftr" sz="quarter" idx="11"/>
          </p:nvPr>
        </p:nvSpPr>
        <p:spPr/>
        <p:txBody>
          <a:bodyPr/>
          <a:lstStyle/>
          <a:p>
            <a:pPr>
              <a:defRPr/>
            </a:pPr>
            <a:endParaRPr lang="tr-TR">
              <a:solidFill>
                <a:srgbClr val="000000"/>
              </a:solidFill>
            </a:endParaRPr>
          </a:p>
        </p:txBody>
      </p:sp>
      <p:sp>
        <p:nvSpPr>
          <p:cNvPr id="7" name="6 Slayt Numarası Yer Tutucusu"/>
          <p:cNvSpPr>
            <a:spLocks noGrp="1"/>
          </p:cNvSpPr>
          <p:nvPr>
            <p:ph type="sldNum" sz="quarter" idx="12"/>
          </p:nvPr>
        </p:nvSpPr>
        <p:spPr/>
        <p:txBody>
          <a:bodyPr/>
          <a:lstStyle/>
          <a:p>
            <a:pPr>
              <a:defRPr/>
            </a:pPr>
            <a:fld id="{A54425C5-6C46-4032-AE34-D4E20799033D}" type="slidenum">
              <a:rPr lang="tr-TR" smtClean="0">
                <a:solidFill>
                  <a:srgbClr val="000000"/>
                </a:solidFill>
              </a:rPr>
              <a:pPr>
                <a:defRPr/>
              </a:pPr>
              <a:t>‹#›</a:t>
            </a:fld>
            <a:endParaRPr lang="tr-TR"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7C73E240-CA5C-4AE3-B29A-214E433B659D}" type="datetime1">
              <a:rPr lang="tr-TR" smtClean="0"/>
              <a:pPr>
                <a:defRPr/>
              </a:pPr>
              <a:t>2.11.2017</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58E4FD35-02D4-474C-823C-49690DEADDA4}"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1AFD96D-9A79-40FB-9B2C-6A5FF5F59931}" type="datetime1">
              <a:rPr lang="tr-TR" smtClean="0"/>
              <a:pPr>
                <a:defRPr/>
              </a:pPr>
              <a:t>2.11.2017</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452D8630-DB55-4951-A4A5-C34DDA932295}"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60A6160-4BB6-4379-9F82-0F384E540453}" type="datetime1">
              <a:rPr lang="tr-TR" smtClean="0"/>
              <a:pPr>
                <a:defRPr/>
              </a:pPr>
              <a:t>2.11.2017</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DA07A844-BFE6-4C45-BDC6-E380A39F6565}" type="slidenum">
              <a:rPr lang="tr-TR" smtClean="0"/>
              <a:pPr>
                <a:defRPr/>
              </a:pPr>
              <a:t>‹#›</a:t>
            </a:fld>
            <a:endParaRPr lang="tr-TR"/>
          </a:p>
        </p:txBody>
      </p:sp>
      <p:pic>
        <p:nvPicPr>
          <p:cNvPr id="5" name="Picture 3" descr="C:\Users\Bahar TUNCER\Desktop\Resim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5" y="-47625"/>
            <a:ext cx="92075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AC3B9B06-0F71-4B96-8600-9C93264D5AEE}" type="datetime1">
              <a:rPr lang="tr-TR" smtClean="0"/>
              <a:pPr>
                <a:defRPr/>
              </a:pPr>
              <a:t>2.11.2017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3C62E4DD-1283-46C9-AE4D-BF27E6A3208D}"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C3255CCC-35C6-43C3-BAA6-8AE67F276A0B}" type="datetime1">
              <a:rPr lang="tr-TR" smtClean="0"/>
              <a:pPr>
                <a:defRPr/>
              </a:pPr>
              <a:t>2.11.2017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EC28F6CB-00DD-4AAE-907E-1316E94C1CA4}"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2000" r="-2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D164FB3-7C8D-4450-8731-2F925A043F40}" type="datetime1">
              <a:rPr lang="tr-TR" smtClean="0"/>
              <a:pPr fontAlgn="base">
                <a:spcBef>
                  <a:spcPct val="0"/>
                </a:spcBef>
                <a:spcAft>
                  <a:spcPct val="0"/>
                </a:spcAft>
                <a:defRPr/>
              </a:pPr>
              <a:t>2.11.2017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55B696B-FFAF-433C-A6A0-0C3BCA95FA0E}" type="slidenum">
              <a:rPr lang="tr-TR" smtClean="0"/>
              <a:pPr fontAlgn="base">
                <a:spcBef>
                  <a:spcPct val="0"/>
                </a:spcBef>
                <a:spcAft>
                  <a:spcPct val="0"/>
                </a:spcAft>
                <a:defRPr/>
              </a:pPr>
              <a:t>‹#›</a:t>
            </a:fld>
            <a:endParaRPr lang="tr-T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3"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hyperlink" Target="http://eoyo.meb.gov.tr/Login.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sp>
        <p:nvSpPr>
          <p:cNvPr id="5" name="4 İçerik Yer Tutucusu"/>
          <p:cNvSpPr>
            <a:spLocks noGrp="1"/>
          </p:cNvSpPr>
          <p:nvPr>
            <p:ph idx="1"/>
          </p:nvPr>
        </p:nvSpPr>
        <p:spPr/>
        <p:txBody>
          <a:bodyPr/>
          <a:lstStyle/>
          <a:p>
            <a:endParaRPr lang="tr-TR"/>
          </a:p>
        </p:txBody>
      </p:sp>
      <p:pic>
        <p:nvPicPr>
          <p:cNvPr id="6" name="Picture 2" descr="C:\Users\KadirDEMIRKAYNAK\Desktop\Resim12.jpg"/>
          <p:cNvPicPr>
            <a:picLocks noChangeAspect="1" noChangeArrowheads="1"/>
          </p:cNvPicPr>
          <p:nvPr/>
        </p:nvPicPr>
        <p:blipFill>
          <a:blip r:embed="rId2"/>
          <a:srcRect/>
          <a:stretch>
            <a:fillRect/>
          </a:stretch>
        </p:blipFill>
        <p:spPr bwMode="auto">
          <a:xfrm>
            <a:off x="-12701" y="-12701"/>
            <a:ext cx="9156701" cy="6870701"/>
          </a:xfrm>
          <a:prstGeom prst="rect">
            <a:avLst/>
          </a:prstGeom>
          <a:noFill/>
        </p:spPr>
      </p:pic>
      <p:pic>
        <p:nvPicPr>
          <p:cNvPr id="7" name="Picture 2" descr="C:\Users\Emrah\Desktop\k_04115319_adsz1.jpg"/>
          <p:cNvPicPr>
            <a:picLocks noChangeAspect="1" noChangeArrowheads="1"/>
          </p:cNvPicPr>
          <p:nvPr/>
        </p:nvPicPr>
        <p:blipFill rotWithShape="1">
          <a:blip r:embed="rId3">
            <a:extLst>
              <a:ext uri="{28A0092B-C50C-407E-A947-70E740481C1C}">
                <a14:useLocalDpi xmlns:a14="http://schemas.microsoft.com/office/drawing/2010/main" val="0"/>
              </a:ext>
            </a:extLst>
          </a:blip>
          <a:srcRect l="11351" r="5187"/>
          <a:stretch/>
        </p:blipFill>
        <p:spPr bwMode="auto">
          <a:xfrm>
            <a:off x="2500298" y="4357694"/>
            <a:ext cx="4176465" cy="2063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7 Dikdörtgen"/>
          <p:cNvSpPr/>
          <p:nvPr/>
        </p:nvSpPr>
        <p:spPr>
          <a:xfrm>
            <a:off x="2000232" y="571480"/>
            <a:ext cx="5072066" cy="1200329"/>
          </a:xfrm>
          <a:prstGeom prst="rect">
            <a:avLst/>
          </a:prstGeom>
        </p:spPr>
        <p:txBody>
          <a:bodyPr wrap="square">
            <a:spAutoFit/>
          </a:bodyPr>
          <a:lstStyle/>
          <a:p>
            <a:pPr algn="ctr"/>
            <a:r>
              <a:rPr lang="tr-TR" altLang="tr-TR" sz="2400" b="1" dirty="0" smtClean="0"/>
              <a:t>EĞİTİM VE ÖĞRETİMDE </a:t>
            </a:r>
          </a:p>
          <a:p>
            <a:pPr algn="ctr"/>
            <a:r>
              <a:rPr lang="tr-TR" altLang="tr-TR" sz="2400" b="1" dirty="0" smtClean="0"/>
              <a:t>YENİLİKÇİLİK ÖDÜLLERİ </a:t>
            </a:r>
          </a:p>
          <a:p>
            <a:pPr algn="ctr"/>
            <a:r>
              <a:rPr lang="tr-TR" altLang="tr-TR" sz="2400" b="1" dirty="0" smtClean="0"/>
              <a:t>BİLGİLENDİRME TOPLANTISI</a:t>
            </a:r>
            <a:endParaRPr lang="tr-TR" altLang="tr-TR"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i="1" dirty="0" smtClean="0"/>
              <a:t>4. Kategori</a:t>
            </a:r>
            <a:r>
              <a:rPr lang="tr-TR" dirty="0" smtClean="0"/>
              <a:t/>
            </a:r>
            <a:br>
              <a:rPr lang="tr-TR" dirty="0" smtClean="0"/>
            </a:br>
            <a:r>
              <a:rPr lang="tr-TR" sz="2600" i="1" dirty="0" smtClean="0"/>
              <a:t>Eğitim Öğretime Erişim ve Yönlendirme </a:t>
            </a:r>
            <a:endParaRPr lang="tr-TR" sz="2600" dirty="0"/>
          </a:p>
        </p:txBody>
      </p:sp>
      <p:sp>
        <p:nvSpPr>
          <p:cNvPr id="33795" name="2 İçerik Yer Tutucusu"/>
          <p:cNvSpPr>
            <a:spLocks noGrp="1"/>
          </p:cNvSpPr>
          <p:nvPr>
            <p:ph idx="1"/>
          </p:nvPr>
        </p:nvSpPr>
        <p:spPr/>
        <p:txBody>
          <a:bodyPr/>
          <a:lstStyle/>
          <a:p>
            <a:pPr>
              <a:buFontTx/>
              <a:buNone/>
            </a:pPr>
            <a:r>
              <a:rPr lang="tr-TR" altLang="tr-TR" sz="2000" smtClean="0"/>
              <a:t>	</a:t>
            </a:r>
            <a:r>
              <a:rPr lang="tr-TR" altLang="tr-TR" smtClean="0"/>
              <a:t>4.1. Okullaşma oranlarının artırılması</a:t>
            </a:r>
          </a:p>
          <a:p>
            <a:pPr>
              <a:buFontTx/>
              <a:buNone/>
            </a:pPr>
            <a:r>
              <a:rPr lang="tr-TR" altLang="tr-TR" smtClean="0"/>
              <a:t>	4.2. Okula devam oranlarının artırılması</a:t>
            </a:r>
          </a:p>
          <a:p>
            <a:pPr>
              <a:buFontTx/>
              <a:buNone/>
            </a:pPr>
            <a:r>
              <a:rPr lang="tr-TR" altLang="tr-TR" smtClean="0"/>
              <a:t>	4.3.  Hayat boyu öğrenmeye katılım</a:t>
            </a:r>
          </a:p>
          <a:p>
            <a:pPr>
              <a:buFontTx/>
              <a:buNone/>
            </a:pPr>
            <a:r>
              <a:rPr lang="tr-TR" altLang="tr-TR" smtClean="0"/>
              <a:t>	4.4. Özel eğitime erişim ve tamamlama</a:t>
            </a:r>
          </a:p>
          <a:p>
            <a:pPr>
              <a:buFontTx/>
              <a:buNone/>
            </a:pPr>
            <a:r>
              <a:rPr lang="tr-TR" altLang="tr-TR" smtClean="0"/>
              <a:t>	4.5. Özel politika gerektiren grupların eğitime erişimi</a:t>
            </a:r>
          </a:p>
          <a:p>
            <a:pPr>
              <a:buFontTx/>
              <a:buNone/>
            </a:pPr>
            <a:r>
              <a:rPr lang="tr-TR" altLang="tr-TR" smtClean="0"/>
              <a:t> 	4.6. Mesleki eğitime erişimin geliştirilmesi </a:t>
            </a:r>
          </a:p>
        </p:txBody>
      </p:sp>
      <p:sp>
        <p:nvSpPr>
          <p:cNvPr id="4" name="3 Slayt Numarası Yer Tutucusu"/>
          <p:cNvSpPr>
            <a:spLocks noGrp="1"/>
          </p:cNvSpPr>
          <p:nvPr>
            <p:ph type="sldNum" sz="quarter" idx="12"/>
          </p:nvPr>
        </p:nvSpPr>
        <p:spPr/>
        <p:txBody>
          <a:bodyPr/>
          <a:lstStyle/>
          <a:p>
            <a:pPr>
              <a:defRPr/>
            </a:pPr>
            <a:fld id="{0DF39EFC-E5FD-4A9F-A96C-81244AE2689E}" type="slidenum">
              <a:rPr lang="tr-TR" smtClean="0"/>
              <a:pPr>
                <a:defRPr/>
              </a:pPr>
              <a:t>10</a:t>
            </a:fld>
            <a:endParaRPr lang="tr-TR"/>
          </a:p>
        </p:txBody>
      </p:sp>
    </p:spTree>
    <p:extLst>
      <p:ext uri="{BB962C8B-B14F-4D97-AF65-F5344CB8AC3E}">
        <p14:creationId xmlns:p14="http://schemas.microsoft.com/office/powerpoint/2010/main" val="4252333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p:cTn id="13" dur="5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379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p:cTn id="19" dur="5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379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p:cTn id="25" dur="500" fill="hold"/>
                                        <p:tgtEl>
                                          <p:spTgt spid="3379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379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p:cTn id="31" dur="500" fill="hold"/>
                                        <p:tgtEl>
                                          <p:spTgt spid="3379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379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p:cTn id="37" dur="500" fill="hold"/>
                                        <p:tgtEl>
                                          <p:spTgt spid="3379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379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2400" i="1" dirty="0" smtClean="0"/>
              <a:t> 5. Kategori</a:t>
            </a:r>
            <a:br>
              <a:rPr lang="tr-TR" sz="2400" i="1" dirty="0" smtClean="0"/>
            </a:br>
            <a:r>
              <a:rPr lang="tr-TR" sz="2300" i="1" dirty="0" smtClean="0"/>
              <a:t>Olumlu Tutum ve Davranışların Geliştirilmesi</a:t>
            </a:r>
            <a:endParaRPr lang="tr-TR" sz="2300" dirty="0"/>
          </a:p>
        </p:txBody>
      </p:sp>
      <p:sp>
        <p:nvSpPr>
          <p:cNvPr id="36867" name="2 İçerik Yer Tutucusu"/>
          <p:cNvSpPr>
            <a:spLocks noGrp="1"/>
          </p:cNvSpPr>
          <p:nvPr>
            <p:ph idx="1"/>
          </p:nvPr>
        </p:nvSpPr>
        <p:spPr/>
        <p:txBody>
          <a:bodyPr>
            <a:normAutofit lnSpcReduction="10000"/>
          </a:bodyPr>
          <a:lstStyle/>
          <a:p>
            <a:pPr>
              <a:lnSpc>
                <a:spcPct val="100000"/>
              </a:lnSpc>
              <a:buFontTx/>
              <a:buNone/>
            </a:pPr>
            <a:r>
              <a:rPr lang="tr-TR" altLang="tr-TR" dirty="0" smtClean="0"/>
              <a:t>	5.1. Milli, manevi, kültürel değerlerin korunması ve geliştirilmesi</a:t>
            </a:r>
          </a:p>
          <a:p>
            <a:pPr>
              <a:lnSpc>
                <a:spcPct val="100000"/>
              </a:lnSpc>
              <a:buFontTx/>
              <a:buNone/>
            </a:pPr>
            <a:r>
              <a:rPr lang="tr-TR" altLang="tr-TR" dirty="0" smtClean="0"/>
              <a:t>	5.2. Sağlıklı beslenme ve yaşam</a:t>
            </a:r>
          </a:p>
          <a:p>
            <a:pPr>
              <a:lnSpc>
                <a:spcPct val="100000"/>
              </a:lnSpc>
              <a:buFontTx/>
              <a:buNone/>
            </a:pPr>
            <a:r>
              <a:rPr lang="tr-TR" altLang="tr-TR" dirty="0" smtClean="0"/>
              <a:t>	5.3. Zararlı alışkanlıkların önlenmesi</a:t>
            </a:r>
          </a:p>
          <a:p>
            <a:pPr>
              <a:lnSpc>
                <a:spcPct val="100000"/>
              </a:lnSpc>
              <a:buFontTx/>
              <a:buNone/>
            </a:pPr>
            <a:r>
              <a:rPr lang="tr-TR" altLang="tr-TR" dirty="0" smtClean="0"/>
              <a:t>	5.4. Spor faaliyetleri</a:t>
            </a:r>
          </a:p>
          <a:p>
            <a:pPr>
              <a:lnSpc>
                <a:spcPct val="100000"/>
              </a:lnSpc>
              <a:buFontTx/>
              <a:buNone/>
            </a:pPr>
            <a:r>
              <a:rPr lang="tr-TR" altLang="tr-TR" dirty="0" smtClean="0"/>
              <a:t>	5.5. Rehberlik faaliyetleri</a:t>
            </a:r>
          </a:p>
          <a:p>
            <a:pPr>
              <a:lnSpc>
                <a:spcPct val="100000"/>
              </a:lnSpc>
              <a:buFontTx/>
              <a:buNone/>
            </a:pPr>
            <a:r>
              <a:rPr lang="tr-TR" altLang="tr-TR" dirty="0" smtClean="0"/>
              <a:t>	5.6. Kurum kültürünün geliştirilmesi</a:t>
            </a:r>
          </a:p>
          <a:p>
            <a:pPr>
              <a:lnSpc>
                <a:spcPct val="100000"/>
              </a:lnSpc>
              <a:buFontTx/>
              <a:buNone/>
            </a:pPr>
            <a:r>
              <a:rPr lang="tr-TR" altLang="tr-TR" dirty="0" smtClean="0"/>
              <a:t>	5.7. Toplumsal kuralların içselleştirilmesi</a:t>
            </a:r>
          </a:p>
        </p:txBody>
      </p:sp>
      <p:sp>
        <p:nvSpPr>
          <p:cNvPr id="4" name="3 Slayt Numarası Yer Tutucusu"/>
          <p:cNvSpPr>
            <a:spLocks noGrp="1"/>
          </p:cNvSpPr>
          <p:nvPr>
            <p:ph type="sldNum" sz="quarter" idx="12"/>
          </p:nvPr>
        </p:nvSpPr>
        <p:spPr/>
        <p:txBody>
          <a:bodyPr/>
          <a:lstStyle/>
          <a:p>
            <a:pPr>
              <a:defRPr/>
            </a:pPr>
            <a:fld id="{4FF17BC0-0414-4282-8EFD-E91A7F3BCC08}" type="slidenum">
              <a:rPr lang="tr-TR" smtClean="0"/>
              <a:pPr>
                <a:defRPr/>
              </a:pPr>
              <a:t>11</a:t>
            </a:fld>
            <a:endParaRPr lang="tr-TR"/>
          </a:p>
        </p:txBody>
      </p:sp>
    </p:spTree>
    <p:extLst>
      <p:ext uri="{BB962C8B-B14F-4D97-AF65-F5344CB8AC3E}">
        <p14:creationId xmlns:p14="http://schemas.microsoft.com/office/powerpoint/2010/main" val="4131465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867">
                                            <p:txEl>
                                              <p:pRg st="6" end="6"/>
                                            </p:txEl>
                                          </p:spTgt>
                                        </p:tgtEl>
                                        <p:attrNameLst>
                                          <p:attrName>style.visibility</p:attrName>
                                        </p:attrNameLst>
                                      </p:cBhvr>
                                      <p:to>
                                        <p:strVal val="visible"/>
                                      </p:to>
                                    </p:set>
                                    <p:anim calcmode="lin" valueType="num">
                                      <p:cBhvr additive="base">
                                        <p:cTn id="43"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395536" y="2276872"/>
            <a:ext cx="8568952" cy="1077218"/>
          </a:xfrm>
          <a:prstGeom prst="rect">
            <a:avLst/>
          </a:prstGeom>
        </p:spPr>
        <p:txBody>
          <a:bodyPr wrap="square">
            <a:spAutoFit/>
          </a:bodyPr>
          <a:lstStyle/>
          <a:p>
            <a:pPr marL="342900" lvl="0" indent="-342900" algn="ctr" eaLnBrk="0" fontAlgn="base" hangingPunct="0">
              <a:spcBef>
                <a:spcPts val="1800"/>
              </a:spcBef>
              <a:spcAft>
                <a:spcPct val="0"/>
              </a:spcAft>
              <a:buSzPct val="120000"/>
            </a:pPr>
            <a:r>
              <a:rPr lang="tr-TR" altLang="tr-TR" sz="3200" b="1" kern="0" noProof="0" dirty="0" smtClean="0">
                <a:latin typeface="Times New Roman" panose="02020603050405020304" pitchFamily="18" charset="0"/>
                <a:cs typeface="Times New Roman" panose="02020603050405020304" pitchFamily="18" charset="0"/>
              </a:rPr>
              <a:t>   BAŞVURULAR HANGİ KURALLAR ÇERÇEVESİNDE YAPILACAKTIR?</a:t>
            </a:r>
            <a:endParaRPr kumimoji="0" lang="tr-TR" altLang="tr-TR" sz="3200" b="1" u="none" strike="noStrike" kern="0" cap="none" spc="0" normalizeH="0" baseline="0" noProof="0" dirty="0" smtClean="0">
              <a:ln>
                <a:noFill/>
              </a:ln>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9134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2400" i="1" dirty="0" smtClean="0"/>
              <a:t> GENELGE 2017/15</a:t>
            </a:r>
            <a:endParaRPr lang="tr-TR" sz="2300" dirty="0"/>
          </a:p>
        </p:txBody>
      </p:sp>
      <p:sp>
        <p:nvSpPr>
          <p:cNvPr id="39939" name="2 İçerik Yer Tutucusu"/>
          <p:cNvSpPr>
            <a:spLocks noGrp="1"/>
          </p:cNvSpPr>
          <p:nvPr>
            <p:ph idx="1"/>
          </p:nvPr>
        </p:nvSpPr>
        <p:spPr>
          <a:xfrm>
            <a:off x="251520" y="2513583"/>
            <a:ext cx="8569325" cy="2427585"/>
          </a:xfrm>
        </p:spPr>
        <p:txBody>
          <a:bodyPr>
            <a:normAutofit lnSpcReduction="10000"/>
          </a:bodyPr>
          <a:lstStyle/>
          <a:p>
            <a:pPr algn="just">
              <a:buFontTx/>
              <a:buNone/>
            </a:pPr>
            <a:r>
              <a:rPr lang="tr-TR" altLang="tr-TR" sz="2200" dirty="0" smtClean="0"/>
              <a:t>	 	</a:t>
            </a:r>
            <a:r>
              <a:rPr lang="tr-TR" altLang="tr-TR" dirty="0" smtClean="0"/>
              <a:t>Eğitim ve Öğretimde Yenilikçilik Ödülleri’ne,  Milli Eğitim Bakanlığına bağlı resmi ve özel </a:t>
            </a:r>
            <a:r>
              <a:rPr lang="tr-TR" altLang="tr-TR" b="1" dirty="0" smtClean="0"/>
              <a:t>her kurum, öğretmen, yönetici ile lise ve üstü kademelerde </a:t>
            </a:r>
            <a:r>
              <a:rPr lang="tr-TR" altLang="tr-TR" dirty="0" smtClean="0"/>
              <a:t>öğrenim gören </a:t>
            </a:r>
            <a:r>
              <a:rPr lang="tr-TR" altLang="tr-TR" b="1" dirty="0" smtClean="0"/>
              <a:t>öğrenciler</a:t>
            </a:r>
            <a:r>
              <a:rPr lang="tr-TR" altLang="tr-TR" dirty="0" smtClean="0"/>
              <a:t>  başvuru yapabileceklerdir. </a:t>
            </a:r>
            <a:endParaRPr lang="tr-TR" altLang="tr-TR" sz="2200" dirty="0" smtClean="0"/>
          </a:p>
        </p:txBody>
      </p:sp>
      <p:sp>
        <p:nvSpPr>
          <p:cNvPr id="4" name="3 Slayt Numarası Yer Tutucusu"/>
          <p:cNvSpPr>
            <a:spLocks noGrp="1"/>
          </p:cNvSpPr>
          <p:nvPr>
            <p:ph type="sldNum" sz="quarter" idx="12"/>
          </p:nvPr>
        </p:nvSpPr>
        <p:spPr/>
        <p:txBody>
          <a:bodyPr/>
          <a:lstStyle/>
          <a:p>
            <a:pPr>
              <a:defRPr/>
            </a:pPr>
            <a:fld id="{B6ADE92E-2395-4062-8D3D-0348102460BC}" type="slidenum">
              <a:rPr lang="tr-TR" smtClean="0"/>
              <a:pPr>
                <a:defRPr/>
              </a:pPr>
              <a:t>13</a:t>
            </a:fld>
            <a:endParaRPr lang="tr-TR"/>
          </a:p>
        </p:txBody>
      </p:sp>
    </p:spTree>
    <p:extLst>
      <p:ext uri="{BB962C8B-B14F-4D97-AF65-F5344CB8AC3E}">
        <p14:creationId xmlns:p14="http://schemas.microsoft.com/office/powerpoint/2010/main" val="10442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2400" i="1" dirty="0" smtClean="0"/>
              <a:t>  GENELGE 2017/15</a:t>
            </a:r>
            <a:endParaRPr lang="tr-TR" sz="2300" dirty="0"/>
          </a:p>
        </p:txBody>
      </p:sp>
      <p:sp>
        <p:nvSpPr>
          <p:cNvPr id="3" name="2 İçerik Yer Tutucusu"/>
          <p:cNvSpPr>
            <a:spLocks noGrp="1"/>
          </p:cNvSpPr>
          <p:nvPr>
            <p:ph idx="1"/>
          </p:nvPr>
        </p:nvSpPr>
        <p:spPr>
          <a:xfrm>
            <a:off x="323850" y="1556792"/>
            <a:ext cx="8569325" cy="5740400"/>
          </a:xfrm>
        </p:spPr>
        <p:txBody>
          <a:bodyPr/>
          <a:lstStyle/>
          <a:p>
            <a:pPr>
              <a:buFont typeface="Wingdings" panose="05000000000000000000" pitchFamily="2" charset="2"/>
              <a:buChar char="Ø"/>
              <a:defRPr/>
            </a:pPr>
            <a:r>
              <a:rPr lang="tr-TR" sz="2800" dirty="0" smtClean="0"/>
              <a:t>Rapor metni, açık anlaşılır bir Türkçe ile en fazla 8 sayfa ve 3 MB boyutunda olacaktır. Kesinlikle rapora kapak yapılmayacaktır. </a:t>
            </a:r>
          </a:p>
          <a:p>
            <a:pPr>
              <a:buFont typeface="Wingdings" panose="05000000000000000000" pitchFamily="2" charset="2"/>
              <a:buChar char="Ø"/>
              <a:defRPr/>
            </a:pPr>
            <a:r>
              <a:rPr lang="tr-TR" sz="2800" dirty="0" smtClean="0"/>
              <a:t>Çalışma; özgün, etik değerlere uygun, alıntılardan ve birbirini tekrarlayan projelerden uzak </a:t>
            </a:r>
            <a:r>
              <a:rPr lang="tr-TR" sz="2800" b="1" dirty="0" smtClean="0">
                <a:solidFill>
                  <a:srgbClr val="FF0000"/>
                </a:solidFill>
              </a:rPr>
              <a:t>yenilikçi düşünmeyi destekler </a:t>
            </a:r>
            <a:r>
              <a:rPr lang="tr-TR" sz="2800" dirty="0" smtClean="0"/>
              <a:t>şekilde olacaktır.</a:t>
            </a:r>
          </a:p>
          <a:p>
            <a:pPr>
              <a:buFont typeface="Wingdings" panose="05000000000000000000" pitchFamily="2" charset="2"/>
              <a:buChar char="Ø"/>
              <a:defRPr/>
            </a:pPr>
            <a:r>
              <a:rPr lang="tr-TR" sz="2800" dirty="0" smtClean="0"/>
              <a:t>Kurumsal başvuru çalışma ekibi </a:t>
            </a:r>
            <a:r>
              <a:rPr lang="tr-TR" sz="2800" b="1" dirty="0" smtClean="0">
                <a:solidFill>
                  <a:srgbClr val="FF0000"/>
                </a:solidFill>
              </a:rPr>
              <a:t>en fazla 5 kişiden </a:t>
            </a:r>
            <a:r>
              <a:rPr lang="tr-TR" sz="2800" dirty="0" smtClean="0"/>
              <a:t>oluşacaktır</a:t>
            </a:r>
            <a:r>
              <a:rPr lang="tr-TR" sz="2200" dirty="0" smtClean="0"/>
              <a:t>.</a:t>
            </a:r>
          </a:p>
        </p:txBody>
      </p:sp>
      <p:sp>
        <p:nvSpPr>
          <p:cNvPr id="4" name="3 Slayt Numarası Yer Tutucusu"/>
          <p:cNvSpPr>
            <a:spLocks noGrp="1"/>
          </p:cNvSpPr>
          <p:nvPr>
            <p:ph type="sldNum" sz="quarter" idx="12"/>
          </p:nvPr>
        </p:nvSpPr>
        <p:spPr/>
        <p:txBody>
          <a:bodyPr/>
          <a:lstStyle/>
          <a:p>
            <a:pPr>
              <a:defRPr/>
            </a:pPr>
            <a:fld id="{03214730-B4A9-441C-BADE-6B34BFA53353}" type="slidenum">
              <a:rPr lang="tr-TR" smtClean="0"/>
              <a:pPr>
                <a:defRPr/>
              </a:pPr>
              <a:t>14</a:t>
            </a:fld>
            <a:endParaRPr lang="tr-TR"/>
          </a:p>
        </p:txBody>
      </p:sp>
    </p:spTree>
    <p:extLst>
      <p:ext uri="{BB962C8B-B14F-4D97-AF65-F5344CB8AC3E}">
        <p14:creationId xmlns:p14="http://schemas.microsoft.com/office/powerpoint/2010/main" val="290087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2400" i="1" dirty="0" smtClean="0"/>
              <a:t> GENELGE 2017/15</a:t>
            </a:r>
            <a:endParaRPr lang="tr-TR" sz="2300" dirty="0"/>
          </a:p>
        </p:txBody>
      </p:sp>
      <p:sp>
        <p:nvSpPr>
          <p:cNvPr id="3" name="2 İçerik Yer Tutucusu"/>
          <p:cNvSpPr>
            <a:spLocks noGrp="1"/>
          </p:cNvSpPr>
          <p:nvPr>
            <p:ph idx="1"/>
          </p:nvPr>
        </p:nvSpPr>
        <p:spPr>
          <a:xfrm>
            <a:off x="323850" y="1412776"/>
            <a:ext cx="8569325" cy="3960440"/>
          </a:xfrm>
        </p:spPr>
        <p:txBody>
          <a:bodyPr/>
          <a:lstStyle/>
          <a:p>
            <a:pPr>
              <a:buFont typeface="Wingdings" panose="05000000000000000000" pitchFamily="2" charset="2"/>
              <a:buChar char="Ø"/>
              <a:defRPr/>
            </a:pPr>
            <a:r>
              <a:rPr lang="tr-TR" sz="2800" dirty="0" smtClean="0"/>
              <a:t>Kurumsal başvurularda </a:t>
            </a:r>
            <a:r>
              <a:rPr lang="tr-TR" sz="2800" b="1" dirty="0" smtClean="0">
                <a:solidFill>
                  <a:srgbClr val="FF0000"/>
                </a:solidFill>
              </a:rPr>
              <a:t>ekip üyelerinden bazıları</a:t>
            </a:r>
            <a:r>
              <a:rPr lang="tr-TR" sz="2800" dirty="0" smtClean="0"/>
              <a:t>, </a:t>
            </a:r>
            <a:r>
              <a:rPr lang="tr-TR" sz="2800" b="1" dirty="0" smtClean="0">
                <a:solidFill>
                  <a:srgbClr val="FF0000"/>
                </a:solidFill>
              </a:rPr>
              <a:t>kurum personeli veya öğrenci olmayabilir</a:t>
            </a:r>
            <a:r>
              <a:rPr lang="tr-TR" sz="2800" dirty="0" smtClean="0"/>
              <a:t>. </a:t>
            </a:r>
          </a:p>
          <a:p>
            <a:pPr>
              <a:buFont typeface="Wingdings" panose="05000000000000000000" pitchFamily="2" charset="2"/>
              <a:buChar char="Ø"/>
              <a:defRPr/>
            </a:pPr>
            <a:r>
              <a:rPr lang="tr-TR" sz="2800" b="1" dirty="0" smtClean="0">
                <a:solidFill>
                  <a:srgbClr val="FF0000"/>
                </a:solidFill>
              </a:rPr>
              <a:t>Bir kurum, </a:t>
            </a:r>
            <a:r>
              <a:rPr lang="tr-TR" sz="2800" dirty="0" smtClean="0"/>
              <a:t>her kategoriden </a:t>
            </a:r>
            <a:r>
              <a:rPr lang="tr-TR" sz="2800" b="1" dirty="0" smtClean="0">
                <a:solidFill>
                  <a:srgbClr val="FF0000"/>
                </a:solidFill>
              </a:rPr>
              <a:t>yalnız bir başvuru</a:t>
            </a:r>
            <a:r>
              <a:rPr lang="tr-TR" sz="2800" dirty="0" smtClean="0">
                <a:solidFill>
                  <a:srgbClr val="FF0000"/>
                </a:solidFill>
              </a:rPr>
              <a:t> </a:t>
            </a:r>
            <a:r>
              <a:rPr lang="tr-TR" sz="2800" dirty="0" smtClean="0"/>
              <a:t>yapabilecektir.</a:t>
            </a:r>
          </a:p>
          <a:p>
            <a:pPr>
              <a:buFont typeface="Wingdings" panose="05000000000000000000" pitchFamily="2" charset="2"/>
              <a:buChar char="Ø"/>
            </a:pPr>
            <a:r>
              <a:rPr lang="tr-TR" altLang="tr-TR" sz="2800" b="1" dirty="0">
                <a:solidFill>
                  <a:srgbClr val="FF0000"/>
                </a:solidFill>
              </a:rPr>
              <a:t>Bir kişi</a:t>
            </a:r>
            <a:r>
              <a:rPr lang="tr-TR" altLang="tr-TR" sz="2800" dirty="0"/>
              <a:t>, her kategoriden  </a:t>
            </a:r>
            <a:r>
              <a:rPr lang="tr-TR" altLang="tr-TR" sz="2800" b="1" dirty="0">
                <a:solidFill>
                  <a:srgbClr val="FF0000"/>
                </a:solidFill>
              </a:rPr>
              <a:t>yalnız bir başvuru </a:t>
            </a:r>
            <a:r>
              <a:rPr lang="tr-TR" altLang="tr-TR" sz="2800" dirty="0"/>
              <a:t>yapabilecektir.</a:t>
            </a:r>
          </a:p>
          <a:p>
            <a:pPr>
              <a:buFont typeface="Wingdings" panose="05000000000000000000" pitchFamily="2" charset="2"/>
              <a:buChar char="Ø"/>
            </a:pPr>
            <a:r>
              <a:rPr lang="tr-TR" altLang="tr-TR" sz="2800" dirty="0"/>
              <a:t>Kurumsal başvuruda </a:t>
            </a:r>
            <a:r>
              <a:rPr lang="tr-TR" altLang="tr-TR" sz="2800" b="1" dirty="0">
                <a:solidFill>
                  <a:srgbClr val="FF0000"/>
                </a:solidFill>
              </a:rPr>
              <a:t>bir kişi </a:t>
            </a:r>
            <a:r>
              <a:rPr lang="tr-TR" altLang="tr-TR" sz="2800" dirty="0"/>
              <a:t>ekip üyesi olarak </a:t>
            </a:r>
            <a:r>
              <a:rPr lang="tr-TR" altLang="tr-TR" sz="2800" b="1" dirty="0">
                <a:solidFill>
                  <a:srgbClr val="FF0000"/>
                </a:solidFill>
              </a:rPr>
              <a:t>yalnız bir çalışmada görev alabilecektir.</a:t>
            </a:r>
          </a:p>
          <a:p>
            <a:pPr marL="0" indent="0">
              <a:buNone/>
              <a:defRPr/>
            </a:pPr>
            <a:endParaRPr lang="tr-TR" sz="2800" dirty="0" smtClean="0"/>
          </a:p>
          <a:p>
            <a:pPr>
              <a:buFontTx/>
              <a:buNone/>
              <a:defRPr/>
            </a:pPr>
            <a:endParaRPr lang="tr-TR" sz="2200" dirty="0" smtClean="0"/>
          </a:p>
        </p:txBody>
      </p:sp>
      <p:sp>
        <p:nvSpPr>
          <p:cNvPr id="4" name="3 Slayt Numarası Yer Tutucusu"/>
          <p:cNvSpPr>
            <a:spLocks noGrp="1"/>
          </p:cNvSpPr>
          <p:nvPr>
            <p:ph type="sldNum" sz="quarter" idx="12"/>
          </p:nvPr>
        </p:nvSpPr>
        <p:spPr/>
        <p:txBody>
          <a:bodyPr/>
          <a:lstStyle/>
          <a:p>
            <a:pPr>
              <a:defRPr/>
            </a:pPr>
            <a:fld id="{03214730-B4A9-441C-BADE-6B34BFA53353}" type="slidenum">
              <a:rPr lang="tr-TR" smtClean="0"/>
              <a:pPr>
                <a:defRPr/>
              </a:pPr>
              <a:t>15</a:t>
            </a:fld>
            <a:endParaRPr lang="tr-TR"/>
          </a:p>
        </p:txBody>
      </p:sp>
    </p:spTree>
    <p:extLst>
      <p:ext uri="{BB962C8B-B14F-4D97-AF65-F5344CB8AC3E}">
        <p14:creationId xmlns:p14="http://schemas.microsoft.com/office/powerpoint/2010/main" val="8601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2400" i="1" dirty="0" smtClean="0"/>
              <a:t> GENELGE 2017/15</a:t>
            </a:r>
            <a:endParaRPr lang="tr-TR" sz="2300" dirty="0"/>
          </a:p>
        </p:txBody>
      </p:sp>
      <p:sp>
        <p:nvSpPr>
          <p:cNvPr id="41987" name="2 İçerik Yer Tutucusu"/>
          <p:cNvSpPr>
            <a:spLocks noGrp="1"/>
          </p:cNvSpPr>
          <p:nvPr>
            <p:ph idx="1"/>
          </p:nvPr>
        </p:nvSpPr>
        <p:spPr>
          <a:xfrm>
            <a:off x="0" y="1214422"/>
            <a:ext cx="9001157" cy="4533654"/>
          </a:xfrm>
        </p:spPr>
        <p:txBody>
          <a:bodyPr/>
          <a:lstStyle/>
          <a:p>
            <a:pPr>
              <a:buFont typeface="Wingdings" panose="05000000000000000000" pitchFamily="2" charset="2"/>
              <a:buChar char="Ø"/>
            </a:pPr>
            <a:r>
              <a:rPr lang="tr-TR" altLang="tr-TR" dirty="0" smtClean="0"/>
              <a:t>Kurumsal </a:t>
            </a:r>
            <a:r>
              <a:rPr lang="tr-TR" altLang="tr-TR" b="1" dirty="0" smtClean="0">
                <a:solidFill>
                  <a:srgbClr val="FF0000"/>
                </a:solidFill>
              </a:rPr>
              <a:t>başvurularda il/ilçe milli eğitim müdürleri</a:t>
            </a:r>
            <a:r>
              <a:rPr lang="tr-TR" altLang="tr-TR" dirty="0" smtClean="0"/>
              <a:t>  ekip üyesi olarak belirtilmeyecektir.</a:t>
            </a:r>
          </a:p>
          <a:p>
            <a:pPr>
              <a:buNone/>
            </a:pPr>
            <a:r>
              <a:rPr lang="tr-TR" altLang="tr-TR" dirty="0" smtClean="0"/>
              <a:t> </a:t>
            </a:r>
          </a:p>
          <a:p>
            <a:pPr>
              <a:buFont typeface="Wingdings" panose="05000000000000000000" pitchFamily="2" charset="2"/>
              <a:buChar char="Ø"/>
            </a:pPr>
            <a:r>
              <a:rPr lang="tr-TR" altLang="tr-TR" sz="3000" b="1" dirty="0" smtClean="0">
                <a:solidFill>
                  <a:srgbClr val="FF0000"/>
                </a:solidFill>
              </a:rPr>
              <a:t>Sonuçları alınmamış </a:t>
            </a:r>
            <a:r>
              <a:rPr lang="tr-TR" altLang="tr-TR" sz="3000" dirty="0" smtClean="0"/>
              <a:t>projeler değerlendirilmeyecektir.</a:t>
            </a:r>
          </a:p>
          <a:p>
            <a:pPr>
              <a:buNone/>
            </a:pPr>
            <a:endParaRPr lang="tr-TR" altLang="tr-TR" sz="3000" dirty="0" smtClean="0"/>
          </a:p>
          <a:p>
            <a:pPr>
              <a:buFont typeface="Wingdings" panose="05000000000000000000" pitchFamily="2" charset="2"/>
              <a:buChar char="Ø"/>
            </a:pPr>
            <a:r>
              <a:rPr lang="tr-TR" altLang="tr-TR" sz="3000" b="1" dirty="0" smtClean="0">
                <a:solidFill>
                  <a:srgbClr val="FF0000"/>
                </a:solidFill>
              </a:rPr>
              <a:t>Bireysel başvuruda</a:t>
            </a:r>
            <a:r>
              <a:rPr lang="tr-TR" altLang="tr-TR" sz="3000" dirty="0" smtClean="0"/>
              <a:t>, çalışma ekibi oluşturulmayacaktır.</a:t>
            </a:r>
          </a:p>
          <a:p>
            <a:pPr marL="457200" indent="-457200">
              <a:buFontTx/>
              <a:buNone/>
            </a:pPr>
            <a:endParaRPr lang="tr-TR" altLang="tr-TR" sz="2200" dirty="0" smtClean="0"/>
          </a:p>
        </p:txBody>
      </p:sp>
      <p:sp>
        <p:nvSpPr>
          <p:cNvPr id="4" name="3 Slayt Numarası Yer Tutucusu"/>
          <p:cNvSpPr>
            <a:spLocks noGrp="1"/>
          </p:cNvSpPr>
          <p:nvPr>
            <p:ph type="sldNum" sz="quarter" idx="12"/>
          </p:nvPr>
        </p:nvSpPr>
        <p:spPr/>
        <p:txBody>
          <a:bodyPr/>
          <a:lstStyle/>
          <a:p>
            <a:pPr>
              <a:defRPr/>
            </a:pPr>
            <a:fld id="{1699300C-2068-4993-A2C4-06706AC0F6CD}" type="slidenum">
              <a:rPr lang="tr-TR" smtClean="0"/>
              <a:pPr>
                <a:defRPr/>
              </a:pPr>
              <a:t>16</a:t>
            </a:fld>
            <a:endParaRPr lang="tr-TR"/>
          </a:p>
        </p:txBody>
      </p:sp>
    </p:spTree>
    <p:extLst>
      <p:ext uri="{BB962C8B-B14F-4D97-AF65-F5344CB8AC3E}">
        <p14:creationId xmlns:p14="http://schemas.microsoft.com/office/powerpoint/2010/main" val="29198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987">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p:cTn id="13"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1987">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198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1987">
                                            <p:txEl>
                                              <p:pRg st="2" end="2"/>
                                            </p:txEl>
                                          </p:spTgt>
                                        </p:tgtEl>
                                        <p:attrNameLst>
                                          <p:attrName>style.visibility</p:attrName>
                                        </p:attrNameLst>
                                      </p:cBhvr>
                                      <p:to>
                                        <p:strVal val="visible"/>
                                      </p:to>
                                    </p:set>
                                    <p:anim calcmode="lin" valueType="num">
                                      <p:cBhvr>
                                        <p:cTn id="20" dur="5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41987">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419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 calcmode="lin" valueType="num">
                                      <p:cBhvr>
                                        <p:cTn id="27" dur="500" fill="hold"/>
                                        <p:tgtEl>
                                          <p:spTgt spid="4198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1987">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2400" i="1" dirty="0" smtClean="0"/>
              <a:t> GENELGE 2017/15</a:t>
            </a:r>
            <a:endParaRPr lang="tr-TR" sz="2300" dirty="0"/>
          </a:p>
        </p:txBody>
      </p:sp>
      <p:sp>
        <p:nvSpPr>
          <p:cNvPr id="3" name="2 İçerik Yer Tutucusu"/>
          <p:cNvSpPr>
            <a:spLocks noGrp="1"/>
          </p:cNvSpPr>
          <p:nvPr>
            <p:ph idx="1"/>
          </p:nvPr>
        </p:nvSpPr>
        <p:spPr>
          <a:xfrm>
            <a:off x="428596" y="1285860"/>
            <a:ext cx="8229600" cy="4525963"/>
          </a:xfrm>
        </p:spPr>
        <p:txBody>
          <a:bodyPr/>
          <a:lstStyle/>
          <a:p>
            <a:pPr>
              <a:buFont typeface="Wingdings" panose="05000000000000000000" pitchFamily="2" charset="2"/>
              <a:buChar char="Ø"/>
              <a:defRPr/>
            </a:pPr>
            <a:r>
              <a:rPr lang="tr-TR" sz="2800" dirty="0" smtClean="0"/>
              <a:t>Başvuru sürecinde; çalışma ile ilgili tanıtım sunusu; çalışmanın hedef kitlesini ve  fayda/önemini ön plana çıkaran görüntülerin yer aldığı 3 </a:t>
            </a:r>
            <a:r>
              <a:rPr lang="tr-TR" sz="2800" dirty="0" err="1" smtClean="0"/>
              <a:t>dk</a:t>
            </a:r>
            <a:r>
              <a:rPr lang="tr-TR" sz="2800" dirty="0" smtClean="0"/>
              <a:t> ile sınırlı HD çözünürlük kalitesinde video hazırlanacak ve </a:t>
            </a:r>
            <a:r>
              <a:rPr lang="tr-TR" sz="2800" b="1" dirty="0" smtClean="0">
                <a:solidFill>
                  <a:srgbClr val="FF0000"/>
                </a:solidFill>
              </a:rPr>
              <a:t>istenildiğinde</a:t>
            </a:r>
            <a:r>
              <a:rPr lang="tr-TR" sz="2800" dirty="0" smtClean="0"/>
              <a:t>  Bakanlığa gönderilecektir.</a:t>
            </a:r>
          </a:p>
          <a:p>
            <a:pPr>
              <a:buFont typeface="Wingdings" panose="05000000000000000000" pitchFamily="2" charset="2"/>
              <a:buChar char="Ø"/>
              <a:defRPr/>
            </a:pPr>
            <a:r>
              <a:rPr lang="tr-TR" sz="2800" dirty="0" smtClean="0"/>
              <a:t>Rapor metninde ve raporda geçen görsellerde </a:t>
            </a:r>
            <a:r>
              <a:rPr lang="tr-TR" sz="2800" b="1" dirty="0" smtClean="0">
                <a:solidFill>
                  <a:srgbClr val="0070C0"/>
                </a:solidFill>
              </a:rPr>
              <a:t>kesinlikle il, ilçe, kurum, vali, kaymakam, müdür vb. kişi ya da kurumların isimleri KESİNLİKLE belirtilmeyecektir.</a:t>
            </a:r>
            <a:r>
              <a:rPr lang="tr-TR" sz="2800" dirty="0" smtClean="0"/>
              <a:t> Aksi takdirde proje değerlendirme dışı bırakılacaktır.</a:t>
            </a:r>
          </a:p>
          <a:p>
            <a:pPr>
              <a:buFontTx/>
              <a:buNone/>
              <a:defRPr/>
            </a:pPr>
            <a:endParaRPr lang="tr-TR" sz="2200" dirty="0" smtClean="0"/>
          </a:p>
        </p:txBody>
      </p:sp>
      <p:sp>
        <p:nvSpPr>
          <p:cNvPr id="4" name="3 Slayt Numarası Yer Tutucusu"/>
          <p:cNvSpPr>
            <a:spLocks noGrp="1"/>
          </p:cNvSpPr>
          <p:nvPr>
            <p:ph type="sldNum" sz="quarter" idx="12"/>
          </p:nvPr>
        </p:nvSpPr>
        <p:spPr/>
        <p:txBody>
          <a:bodyPr/>
          <a:lstStyle/>
          <a:p>
            <a:pPr>
              <a:defRPr/>
            </a:pPr>
            <a:fld id="{DFD47930-20C7-45E7-A69C-D9410A2EA35D}" type="slidenum">
              <a:rPr lang="tr-TR" smtClean="0"/>
              <a:pPr>
                <a:defRPr/>
              </a:pPr>
              <a:t>17</a:t>
            </a:fld>
            <a:endParaRPr lang="tr-TR"/>
          </a:p>
        </p:txBody>
      </p:sp>
    </p:spTree>
    <p:extLst>
      <p:ext uri="{BB962C8B-B14F-4D97-AF65-F5344CB8AC3E}">
        <p14:creationId xmlns:p14="http://schemas.microsoft.com/office/powerpoint/2010/main" val="26277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2400" i="1" dirty="0" smtClean="0"/>
              <a:t> GENELGE 2017/15</a:t>
            </a:r>
            <a:endParaRPr lang="tr-TR" sz="2300" dirty="0"/>
          </a:p>
        </p:txBody>
      </p:sp>
      <p:sp>
        <p:nvSpPr>
          <p:cNvPr id="3" name="2 İçerik Yer Tutucusu"/>
          <p:cNvSpPr>
            <a:spLocks noGrp="1"/>
          </p:cNvSpPr>
          <p:nvPr>
            <p:ph idx="1"/>
          </p:nvPr>
        </p:nvSpPr>
        <p:spPr>
          <a:xfrm>
            <a:off x="323850" y="1577479"/>
            <a:ext cx="8569325" cy="5595937"/>
          </a:xfrm>
        </p:spPr>
        <p:txBody>
          <a:bodyPr/>
          <a:lstStyle/>
          <a:p>
            <a:pPr>
              <a:buFontTx/>
              <a:buNone/>
              <a:defRPr/>
            </a:pPr>
            <a:r>
              <a:rPr lang="tr-TR" sz="3200" b="1" dirty="0" smtClean="0"/>
              <a:t>Diğer hususlar;</a:t>
            </a:r>
          </a:p>
          <a:p>
            <a:pPr>
              <a:buFont typeface="Wingdings" panose="05000000000000000000" pitchFamily="2" charset="2"/>
              <a:buChar char="Ø"/>
              <a:defRPr/>
            </a:pPr>
            <a:r>
              <a:rPr lang="tr-TR" sz="2200" dirty="0" smtClean="0"/>
              <a:t>Başvuruda belirtilen kategoriye uymayan çalışmalar değerlendirmeye alınmayacaktır.</a:t>
            </a:r>
          </a:p>
          <a:p>
            <a:pPr>
              <a:buFont typeface="Wingdings" panose="05000000000000000000" pitchFamily="2" charset="2"/>
              <a:buChar char="Ø"/>
              <a:defRPr/>
            </a:pPr>
            <a:r>
              <a:rPr lang="tr-TR" sz="2200" dirty="0" smtClean="0"/>
              <a:t>Başkasına ait olduğu tespit edilen çalışmaların başvuru sahibi/ekip üyeleri bundan sonraki  yenilikçilik ödüllerine bireysel/kurumsal başvuru yapamayacaktır.</a:t>
            </a:r>
          </a:p>
          <a:p>
            <a:pPr>
              <a:buFont typeface="Wingdings" panose="05000000000000000000" pitchFamily="2" charset="2"/>
              <a:buChar char="Ø"/>
              <a:defRPr/>
            </a:pPr>
            <a:r>
              <a:rPr lang="tr-TR" sz="2200" dirty="0" smtClean="0"/>
              <a:t>Başvuru yapılmış çalışmanın  daha önce herhangi bir yarışmada ödül almamış olması gerekmektedir.</a:t>
            </a:r>
          </a:p>
        </p:txBody>
      </p:sp>
      <p:sp>
        <p:nvSpPr>
          <p:cNvPr id="4" name="3 Slayt Numarası Yer Tutucusu"/>
          <p:cNvSpPr>
            <a:spLocks noGrp="1"/>
          </p:cNvSpPr>
          <p:nvPr>
            <p:ph type="sldNum" sz="quarter" idx="12"/>
          </p:nvPr>
        </p:nvSpPr>
        <p:spPr/>
        <p:txBody>
          <a:bodyPr/>
          <a:lstStyle/>
          <a:p>
            <a:pPr>
              <a:defRPr/>
            </a:pPr>
            <a:fld id="{97DBA454-D0AD-4B65-985F-FBB130808936}" type="slidenum">
              <a:rPr lang="tr-TR" smtClean="0"/>
              <a:pPr>
                <a:defRPr/>
              </a:pPr>
              <a:t>18</a:t>
            </a:fld>
            <a:endParaRPr lang="tr-TR"/>
          </a:p>
        </p:txBody>
      </p:sp>
    </p:spTree>
    <p:extLst>
      <p:ext uri="{BB962C8B-B14F-4D97-AF65-F5344CB8AC3E}">
        <p14:creationId xmlns:p14="http://schemas.microsoft.com/office/powerpoint/2010/main" val="310955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2400" i="1" dirty="0" smtClean="0"/>
              <a:t> GENELGE 2017/15</a:t>
            </a:r>
            <a:endParaRPr lang="tr-TR" sz="2300" dirty="0"/>
          </a:p>
        </p:txBody>
      </p:sp>
      <p:sp>
        <p:nvSpPr>
          <p:cNvPr id="45059" name="2 İçerik Yer Tutucusu"/>
          <p:cNvSpPr>
            <a:spLocks noGrp="1"/>
          </p:cNvSpPr>
          <p:nvPr>
            <p:ph idx="1"/>
          </p:nvPr>
        </p:nvSpPr>
        <p:spPr>
          <a:xfrm>
            <a:off x="285720" y="1000108"/>
            <a:ext cx="8569325" cy="4374248"/>
          </a:xfrm>
        </p:spPr>
        <p:txBody>
          <a:bodyPr>
            <a:noAutofit/>
          </a:bodyPr>
          <a:lstStyle/>
          <a:p>
            <a:pPr>
              <a:buFont typeface="Wingdings" panose="05000000000000000000" pitchFamily="2" charset="2"/>
              <a:buChar char="Ø"/>
              <a:defRPr/>
            </a:pPr>
            <a:r>
              <a:rPr lang="tr-TR" sz="2800" dirty="0" smtClean="0"/>
              <a:t>Başvuru yapılmış çalışmanın  daha önce herhangi bir yarışmada ödül almamış olması gerekmektedir.</a:t>
            </a:r>
          </a:p>
          <a:p>
            <a:pPr>
              <a:buNone/>
            </a:pPr>
            <a:endParaRPr lang="tr-TR" sz="2800" dirty="0"/>
          </a:p>
          <a:p>
            <a:pPr>
              <a:buFont typeface="Wingdings" panose="05000000000000000000" pitchFamily="2" charset="2"/>
              <a:buChar char="Ø"/>
            </a:pPr>
            <a:r>
              <a:rPr lang="tr-TR" altLang="tr-TR" sz="2800" dirty="0" smtClean="0"/>
              <a:t>Çalışmanın </a:t>
            </a:r>
            <a:r>
              <a:rPr lang="tr-TR" altLang="tr-TR" sz="2800" dirty="0"/>
              <a:t>daha önce herhangi bir yarışmada ödül aldığının veya başvuru yapan kişiye ait olmadığının tespiti halinde; bu süreçte elde ettikleri ödül, belge ve her türlü kazanımları geri alınır ve ilgililer hakkında Kamu Görevlileri Etik Davranış İlkeleri ile Başvuru Usul ve Esasları Hakkında Yönetmelik ile ilgili  disiplin mevzuatı gereğince işlem yapılır</a:t>
            </a:r>
            <a:r>
              <a:rPr lang="tr-TR" altLang="tr-TR" sz="2800" dirty="0" smtClean="0"/>
              <a:t>.</a:t>
            </a:r>
            <a:endParaRPr lang="tr-TR" altLang="tr-TR" sz="2800" dirty="0"/>
          </a:p>
        </p:txBody>
      </p:sp>
      <p:sp>
        <p:nvSpPr>
          <p:cNvPr id="4" name="3 Slayt Numarası Yer Tutucusu"/>
          <p:cNvSpPr>
            <a:spLocks noGrp="1"/>
          </p:cNvSpPr>
          <p:nvPr>
            <p:ph type="sldNum" sz="quarter" idx="12"/>
          </p:nvPr>
        </p:nvSpPr>
        <p:spPr/>
        <p:txBody>
          <a:bodyPr/>
          <a:lstStyle/>
          <a:p>
            <a:pPr>
              <a:defRPr/>
            </a:pPr>
            <a:fld id="{0E59D696-E0D1-441E-844F-DE12656BE092}" type="slidenum">
              <a:rPr lang="tr-TR" smtClean="0"/>
              <a:pPr>
                <a:defRPr/>
              </a:pPr>
              <a:t>19</a:t>
            </a:fld>
            <a:endParaRPr lang="tr-TR"/>
          </a:p>
        </p:txBody>
      </p:sp>
    </p:spTree>
    <p:extLst>
      <p:ext uri="{BB962C8B-B14F-4D97-AF65-F5344CB8AC3E}">
        <p14:creationId xmlns:p14="http://schemas.microsoft.com/office/powerpoint/2010/main" val="91570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anim calcmode="lin" valueType="num">
                                      <p:cBhvr>
                                        <p:cTn id="7" dur="5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505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8" name="Dikdörtgen 7"/>
          <p:cNvSpPr/>
          <p:nvPr/>
        </p:nvSpPr>
        <p:spPr>
          <a:xfrm>
            <a:off x="339065" y="2636912"/>
            <a:ext cx="8224465" cy="1569660"/>
          </a:xfrm>
          <a:prstGeom prst="rect">
            <a:avLst/>
          </a:prstGeom>
        </p:spPr>
        <p:txBody>
          <a:bodyPr wrap="square">
            <a:spAutoFit/>
          </a:bodyPr>
          <a:lstStyle/>
          <a:p>
            <a:pPr algn="ctr"/>
            <a:r>
              <a:rPr lang="tr-TR" sz="3200" b="1" dirty="0" smtClean="0">
                <a:solidFill>
                  <a:srgbClr val="191919"/>
                </a:solidFill>
                <a:latin typeface="Arial"/>
              </a:rPr>
              <a:t>	</a:t>
            </a:r>
            <a:r>
              <a:rPr lang="tr-TR" sz="3200" b="1" dirty="0" smtClean="0">
                <a:latin typeface="Arial"/>
              </a:rPr>
              <a:t>Daha önce </a:t>
            </a:r>
            <a:r>
              <a:rPr lang="tr-TR" altLang="tr-TR" sz="3200" b="1" dirty="0"/>
              <a:t>EĞİTİM VE ÖĞRETİMDE YENİLİKÇİLİK </a:t>
            </a:r>
            <a:r>
              <a:rPr lang="tr-TR" altLang="tr-TR" sz="3200" b="1" dirty="0" err="1" smtClean="0"/>
              <a:t>ÖDÜLLERİ’ne</a:t>
            </a:r>
            <a:r>
              <a:rPr lang="tr-TR" altLang="tr-TR" sz="3200" b="1" dirty="0" smtClean="0"/>
              <a:t> bireysel yada kurumsal başvuru yapan var mı?</a:t>
            </a:r>
            <a:endParaRPr lang="tr-TR" altLang="tr-TR" sz="3200" b="1" dirty="0"/>
          </a:p>
        </p:txBody>
      </p:sp>
    </p:spTree>
    <p:extLst>
      <p:ext uri="{BB962C8B-B14F-4D97-AF65-F5344CB8AC3E}">
        <p14:creationId xmlns:p14="http://schemas.microsoft.com/office/powerpoint/2010/main" val="1592081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p:txBody>
          <a:bodyPr/>
          <a:lstStyle/>
          <a:p>
            <a:pPr>
              <a:defRPr/>
            </a:pPr>
            <a:r>
              <a:rPr lang="tr-TR" sz="2400" i="1" dirty="0" smtClean="0"/>
              <a:t> GENELGE 2017/15</a:t>
            </a:r>
            <a:endParaRPr lang="tr-TR" sz="2300" dirty="0"/>
          </a:p>
        </p:txBody>
      </p:sp>
      <p:sp>
        <p:nvSpPr>
          <p:cNvPr id="3" name="İçerik Yer Tutucusu 2"/>
          <p:cNvSpPr>
            <a:spLocks noGrp="1"/>
          </p:cNvSpPr>
          <p:nvPr>
            <p:ph idx="1"/>
          </p:nvPr>
        </p:nvSpPr>
        <p:spPr>
          <a:xfrm>
            <a:off x="323528" y="2204865"/>
            <a:ext cx="8568952" cy="3024335"/>
          </a:xfrm>
        </p:spPr>
        <p:txBody>
          <a:bodyPr>
            <a:normAutofit fontScale="85000" lnSpcReduction="10000"/>
          </a:bodyPr>
          <a:lstStyle/>
          <a:p>
            <a:pPr>
              <a:buFont typeface="Wingdings" panose="05000000000000000000" pitchFamily="2" charset="2"/>
              <a:buChar char="Ø"/>
            </a:pPr>
            <a:r>
              <a:rPr lang="tr-TR" altLang="tr-TR" dirty="0" smtClean="0"/>
              <a:t>Çalışmalar</a:t>
            </a:r>
            <a:r>
              <a:rPr lang="tr-TR" altLang="tr-TR" dirty="0"/>
              <a:t>, önce Bakanlık değerlendiricileri tarafından </a:t>
            </a:r>
            <a:r>
              <a:rPr lang="tr-TR" altLang="tr-TR" b="1" dirty="0">
                <a:solidFill>
                  <a:srgbClr val="0070C0"/>
                </a:solidFill>
              </a:rPr>
              <a:t>elektronik ortamda</a:t>
            </a:r>
            <a:r>
              <a:rPr lang="tr-TR" altLang="tr-TR" dirty="0"/>
              <a:t>,  değerlendirilecektir. </a:t>
            </a:r>
            <a:endParaRPr lang="tr-TR" altLang="tr-TR" dirty="0" smtClean="0"/>
          </a:p>
          <a:p>
            <a:pPr>
              <a:buFont typeface="Wingdings" panose="05000000000000000000" pitchFamily="2" charset="2"/>
              <a:buChar char="Ø"/>
            </a:pPr>
            <a:r>
              <a:rPr lang="tr-TR" altLang="tr-TR" dirty="0" smtClean="0"/>
              <a:t>Daha </a:t>
            </a:r>
            <a:r>
              <a:rPr lang="tr-TR" altLang="tr-TR" dirty="0"/>
              <a:t>sonra, çalışmaların yerinde görülmesi açısından </a:t>
            </a:r>
            <a:r>
              <a:rPr lang="tr-TR" altLang="tr-TR" b="1" dirty="0">
                <a:solidFill>
                  <a:srgbClr val="FF0000"/>
                </a:solidFill>
              </a:rPr>
              <a:t>saha ziyaretleri </a:t>
            </a:r>
            <a:r>
              <a:rPr lang="tr-TR" altLang="tr-TR" dirty="0"/>
              <a:t>gerçekleştirilerek saha ziyareti puanı ile ilk değerlendirme puanının </a:t>
            </a:r>
            <a:r>
              <a:rPr lang="tr-TR" altLang="tr-TR" b="1" dirty="0">
                <a:solidFill>
                  <a:srgbClr val="00B050"/>
                </a:solidFill>
              </a:rPr>
              <a:t>aritmetik ortalaması </a:t>
            </a:r>
            <a:r>
              <a:rPr lang="tr-TR" altLang="tr-TR" dirty="0"/>
              <a:t>alınarak ödüle esas puan belirlenecektir.</a:t>
            </a:r>
          </a:p>
          <a:p>
            <a:endParaRPr lang="tr-TR" dirty="0"/>
          </a:p>
        </p:txBody>
      </p:sp>
    </p:spTree>
    <p:extLst>
      <p:ext uri="{BB962C8B-B14F-4D97-AF65-F5344CB8AC3E}">
        <p14:creationId xmlns:p14="http://schemas.microsoft.com/office/powerpoint/2010/main" val="41761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2400" i="1" dirty="0" smtClean="0"/>
              <a:t> GENELGE 2017/15</a:t>
            </a:r>
            <a:endParaRPr lang="tr-TR" sz="2300" dirty="0"/>
          </a:p>
        </p:txBody>
      </p:sp>
      <p:sp>
        <p:nvSpPr>
          <p:cNvPr id="46083" name="2 İçerik Yer Tutucusu"/>
          <p:cNvSpPr>
            <a:spLocks noGrp="1"/>
          </p:cNvSpPr>
          <p:nvPr>
            <p:ph idx="1"/>
          </p:nvPr>
        </p:nvSpPr>
        <p:spPr>
          <a:xfrm>
            <a:off x="323850" y="1937519"/>
            <a:ext cx="8569325" cy="5595937"/>
          </a:xfrm>
        </p:spPr>
        <p:txBody>
          <a:bodyPr>
            <a:normAutofit/>
          </a:bodyPr>
          <a:lstStyle/>
          <a:p>
            <a:pPr>
              <a:buFont typeface="Wingdings" panose="05000000000000000000" pitchFamily="2" charset="2"/>
              <a:buChar char="Ø"/>
            </a:pPr>
            <a:r>
              <a:rPr lang="tr-TR" altLang="tr-TR" sz="2800" dirty="0" smtClean="0"/>
              <a:t>Bölge bazında yapılacak sıralamada, </a:t>
            </a:r>
            <a:r>
              <a:rPr lang="tr-TR" altLang="tr-TR" sz="2800" b="1" dirty="0" smtClean="0">
                <a:solidFill>
                  <a:srgbClr val="0070C0"/>
                </a:solidFill>
              </a:rPr>
              <a:t>her kategoride yüksek puan alan </a:t>
            </a:r>
            <a:r>
              <a:rPr lang="tr-TR" altLang="tr-TR" sz="2800" dirty="0" smtClean="0"/>
              <a:t>çalışmalar </a:t>
            </a:r>
            <a:r>
              <a:rPr lang="tr-TR" altLang="tr-TR" sz="2800" b="1" dirty="0" smtClean="0">
                <a:solidFill>
                  <a:srgbClr val="FF0000"/>
                </a:solidFill>
              </a:rPr>
              <a:t>bölgesel ödül töreninde </a:t>
            </a:r>
            <a:r>
              <a:rPr lang="tr-TR" altLang="tr-TR" sz="2800" dirty="0" smtClean="0"/>
              <a:t>ödül almaya hak kazanacaktır. </a:t>
            </a:r>
          </a:p>
          <a:p>
            <a:pPr>
              <a:buFont typeface="Wingdings" panose="05000000000000000000" pitchFamily="2" charset="2"/>
              <a:buChar char="Ø"/>
            </a:pPr>
            <a:r>
              <a:rPr lang="tr-TR" altLang="tr-TR" sz="2800" dirty="0" smtClean="0"/>
              <a:t>Bölge ödül törenleri; değerlendirmeler tamamlandıktan sonra ödül almaya hak kazanan  iller arasından Bakanlık tarafından belirlenecek illerde düzenlenecektir.</a:t>
            </a:r>
          </a:p>
        </p:txBody>
      </p:sp>
      <p:sp>
        <p:nvSpPr>
          <p:cNvPr id="4" name="3 Slayt Numarası Yer Tutucusu"/>
          <p:cNvSpPr>
            <a:spLocks noGrp="1"/>
          </p:cNvSpPr>
          <p:nvPr>
            <p:ph type="sldNum" sz="quarter" idx="12"/>
          </p:nvPr>
        </p:nvSpPr>
        <p:spPr/>
        <p:txBody>
          <a:bodyPr/>
          <a:lstStyle/>
          <a:p>
            <a:pPr>
              <a:defRPr/>
            </a:pPr>
            <a:fld id="{A2865F12-2E7E-4D71-A16C-043BA073AF1E}" type="slidenum">
              <a:rPr lang="tr-TR" smtClean="0"/>
              <a:pPr>
                <a:defRPr/>
              </a:pPr>
              <a:t>21</a:t>
            </a:fld>
            <a:endParaRPr lang="tr-TR"/>
          </a:p>
        </p:txBody>
      </p:sp>
    </p:spTree>
    <p:extLst>
      <p:ext uri="{BB962C8B-B14F-4D97-AF65-F5344CB8AC3E}">
        <p14:creationId xmlns:p14="http://schemas.microsoft.com/office/powerpoint/2010/main" val="232087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0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 calcmode="lin" valueType="num">
                                      <p:cBhvr>
                                        <p:cTn id="14"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608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pPr>
              <a:defRPr/>
            </a:pPr>
            <a:r>
              <a:rPr lang="tr-TR" sz="2400" i="1" dirty="0" smtClean="0"/>
              <a:t> GENELGE 2017/15</a:t>
            </a:r>
            <a:endParaRPr lang="tr-TR" sz="2300" dirty="0"/>
          </a:p>
        </p:txBody>
      </p:sp>
      <p:sp>
        <p:nvSpPr>
          <p:cNvPr id="3" name="İçerik Yer Tutucusu 2"/>
          <p:cNvSpPr>
            <a:spLocks noGrp="1"/>
          </p:cNvSpPr>
          <p:nvPr>
            <p:ph idx="1"/>
          </p:nvPr>
        </p:nvSpPr>
        <p:spPr>
          <a:xfrm>
            <a:off x="357158" y="1071546"/>
            <a:ext cx="8568952" cy="5596730"/>
          </a:xfrm>
        </p:spPr>
        <p:txBody>
          <a:bodyPr/>
          <a:lstStyle/>
          <a:p>
            <a:pPr>
              <a:buFont typeface="Wingdings" panose="05000000000000000000" pitchFamily="2" charset="2"/>
              <a:buChar char="Ø"/>
            </a:pPr>
            <a:r>
              <a:rPr lang="tr-TR" altLang="tr-TR" dirty="0" smtClean="0"/>
              <a:t>Bölgelerde </a:t>
            </a:r>
            <a:r>
              <a:rPr lang="tr-TR" altLang="tr-TR" dirty="0"/>
              <a:t>düzenlenecek ödül törenleri, il millî eğitim müdürlüklerince organize edilecektir</a:t>
            </a:r>
            <a:r>
              <a:rPr lang="tr-TR" altLang="tr-TR" dirty="0" smtClean="0"/>
              <a:t>.</a:t>
            </a:r>
          </a:p>
          <a:p>
            <a:pPr>
              <a:buFont typeface="Wingdings" panose="05000000000000000000" pitchFamily="2" charset="2"/>
              <a:buChar char="Ø"/>
            </a:pPr>
            <a:r>
              <a:rPr lang="tr-TR" altLang="tr-TR" dirty="0" smtClean="0"/>
              <a:t>Bakanlık </a:t>
            </a:r>
            <a:r>
              <a:rPr lang="tr-TR" altLang="tr-TR" dirty="0"/>
              <a:t>Ödül Töreninde; bölgesel düzeyde ödül alan çalışmalar arasından </a:t>
            </a:r>
            <a:r>
              <a:rPr lang="tr-TR" altLang="tr-TR" b="1" dirty="0">
                <a:solidFill>
                  <a:srgbClr val="0070C0"/>
                </a:solidFill>
              </a:rPr>
              <a:t>her kategoriden en yüksek puan alan çalışmalar </a:t>
            </a:r>
            <a:r>
              <a:rPr lang="tr-TR" altLang="tr-TR" dirty="0"/>
              <a:t>Bakanlık Ödülü, </a:t>
            </a:r>
            <a:endParaRPr lang="tr-TR" altLang="tr-TR" dirty="0" smtClean="0"/>
          </a:p>
          <a:p>
            <a:pPr>
              <a:buFont typeface="Wingdings" panose="05000000000000000000" pitchFamily="2" charset="2"/>
              <a:buChar char="Ø"/>
            </a:pPr>
            <a:r>
              <a:rPr lang="tr-TR" altLang="tr-TR" dirty="0" smtClean="0"/>
              <a:t>Bölge </a:t>
            </a:r>
            <a:r>
              <a:rPr lang="tr-TR" altLang="tr-TR" dirty="0"/>
              <a:t>Ödülü </a:t>
            </a:r>
            <a:r>
              <a:rPr lang="tr-TR" altLang="tr-TR" dirty="0" smtClean="0"/>
              <a:t>almaya hak kazanan bireysel çalışma sahipleri ile kurumsal başvuru ekip üyeleri ilgili valiliklerce başarı Belgesi ile </a:t>
            </a:r>
            <a:r>
              <a:rPr lang="tr-TR" altLang="tr-TR" dirty="0" err="1" smtClean="0"/>
              <a:t>ödüllendiricektir</a:t>
            </a:r>
            <a:r>
              <a:rPr lang="tr-TR" altLang="tr-TR" dirty="0" smtClean="0"/>
              <a:t>.</a:t>
            </a:r>
            <a:endParaRPr lang="tr-TR" altLang="tr-TR" dirty="0"/>
          </a:p>
          <a:p>
            <a:pPr marL="0" indent="0">
              <a:buNone/>
            </a:pPr>
            <a:endParaRPr lang="tr-TR" altLang="tr-TR" dirty="0"/>
          </a:p>
          <a:p>
            <a:endParaRPr lang="tr-TR" dirty="0"/>
          </a:p>
        </p:txBody>
      </p:sp>
    </p:spTree>
    <p:extLst>
      <p:ext uri="{BB962C8B-B14F-4D97-AF65-F5344CB8AC3E}">
        <p14:creationId xmlns:p14="http://schemas.microsoft.com/office/powerpoint/2010/main" val="364343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2400" i="1" dirty="0" smtClean="0"/>
              <a:t> GENELGE 2017/15</a:t>
            </a:r>
            <a:endParaRPr lang="tr-TR" sz="2300" dirty="0"/>
          </a:p>
        </p:txBody>
      </p:sp>
      <p:sp>
        <p:nvSpPr>
          <p:cNvPr id="47107" name="2 İçerik Yer Tutucusu"/>
          <p:cNvSpPr>
            <a:spLocks noGrp="1"/>
          </p:cNvSpPr>
          <p:nvPr>
            <p:ph idx="1"/>
          </p:nvPr>
        </p:nvSpPr>
        <p:spPr>
          <a:xfrm>
            <a:off x="323850" y="1793056"/>
            <a:ext cx="8569325" cy="5740400"/>
          </a:xfrm>
        </p:spPr>
        <p:txBody>
          <a:bodyPr/>
          <a:lstStyle/>
          <a:p>
            <a:pPr>
              <a:buFont typeface="Wingdings" panose="05000000000000000000" pitchFamily="2" charset="2"/>
              <a:buChar char="Ø"/>
            </a:pPr>
            <a:r>
              <a:rPr lang="tr-TR" altLang="tr-TR" sz="2100" dirty="0" smtClean="0"/>
              <a:t>Bölgesel ve Bakanlık ödül törenlerinde ödül almaya hak kazanan bireysel ve kurumsal başvuruların ait olduğu </a:t>
            </a:r>
            <a:r>
              <a:rPr lang="tr-TR" altLang="tr-TR" sz="2100" b="1" dirty="0" smtClean="0">
                <a:solidFill>
                  <a:srgbClr val="0070C0"/>
                </a:solidFill>
              </a:rPr>
              <a:t>il ve ilçe milli eğitim müdürleri </a:t>
            </a:r>
            <a:r>
              <a:rPr lang="tr-TR" altLang="tr-TR" sz="2100" dirty="0" smtClean="0"/>
              <a:t>ödüllendirilecektir.</a:t>
            </a:r>
          </a:p>
          <a:p>
            <a:pPr>
              <a:buFont typeface="Wingdings" panose="05000000000000000000" pitchFamily="2" charset="2"/>
              <a:buChar char="Ø"/>
            </a:pPr>
            <a:r>
              <a:rPr lang="tr-TR" altLang="tr-TR" sz="2100" dirty="0" smtClean="0"/>
              <a:t>Bakanlık ödül töreninde ödül almaya hak kazanan bireysel çalışma sahiplerine, kurumsal başvuru ekip üyelerine, kurumsal başvuruda bulunmuş ve ödül almaya hak kazanmış il/ilçe milli eğitim  müdürlerine ve okul/kurum müdürlerine </a:t>
            </a:r>
            <a:r>
              <a:rPr lang="tr-TR" altLang="tr-TR" sz="2100" b="1" dirty="0" smtClean="0">
                <a:solidFill>
                  <a:srgbClr val="0070C0"/>
                </a:solidFill>
              </a:rPr>
              <a:t>Başarı Belgesi verilecektir</a:t>
            </a:r>
            <a:r>
              <a:rPr lang="tr-TR" altLang="tr-TR" sz="2100" dirty="0" smtClean="0"/>
              <a:t>.</a:t>
            </a:r>
          </a:p>
        </p:txBody>
      </p:sp>
      <p:sp>
        <p:nvSpPr>
          <p:cNvPr id="4" name="3 Slayt Numarası Yer Tutucusu"/>
          <p:cNvSpPr>
            <a:spLocks noGrp="1"/>
          </p:cNvSpPr>
          <p:nvPr>
            <p:ph type="sldNum" sz="quarter" idx="12"/>
          </p:nvPr>
        </p:nvSpPr>
        <p:spPr/>
        <p:txBody>
          <a:bodyPr/>
          <a:lstStyle/>
          <a:p>
            <a:pPr>
              <a:defRPr/>
            </a:pPr>
            <a:fld id="{D29EC91B-9EA7-4436-946A-B3A04BEEC1DC}" type="slidenum">
              <a:rPr lang="tr-TR" smtClean="0"/>
              <a:pPr>
                <a:defRPr/>
              </a:pPr>
              <a:t>23</a:t>
            </a:fld>
            <a:endParaRPr lang="tr-TR"/>
          </a:p>
        </p:txBody>
      </p:sp>
    </p:spTree>
    <p:extLst>
      <p:ext uri="{BB962C8B-B14F-4D97-AF65-F5344CB8AC3E}">
        <p14:creationId xmlns:p14="http://schemas.microsoft.com/office/powerpoint/2010/main" val="168292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1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71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7107">
                                            <p:txEl>
                                              <p:pRg st="1" end="1"/>
                                            </p:txEl>
                                          </p:spTgt>
                                        </p:tgtEl>
                                        <p:attrNameLst>
                                          <p:attrName>style.visibility</p:attrName>
                                        </p:attrNameLst>
                                      </p:cBhvr>
                                      <p:to>
                                        <p:strVal val="visible"/>
                                      </p:to>
                                    </p:set>
                                    <p:anim calcmode="lin" valueType="num">
                                      <p:cBhvr>
                                        <p:cTn id="14" dur="5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710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609224" y="2579420"/>
            <a:ext cx="8288089" cy="1569660"/>
          </a:xfrm>
          <a:prstGeom prst="rect">
            <a:avLst/>
          </a:prstGeom>
        </p:spPr>
        <p:txBody>
          <a:bodyPr wrap="square">
            <a:spAutoFit/>
          </a:bodyPr>
          <a:lstStyle/>
          <a:p>
            <a:pPr marL="342900" lvl="0" indent="-342900" algn="ctr" eaLnBrk="0" fontAlgn="base" hangingPunct="0">
              <a:spcAft>
                <a:spcPct val="0"/>
              </a:spcAft>
              <a:buSzPct val="120000"/>
            </a:pPr>
            <a:r>
              <a:rPr lang="tr-TR" altLang="tr-TR" sz="3200" b="1" kern="0" noProof="0" dirty="0" smtClean="0">
                <a:latin typeface="Times New Roman" panose="02020603050405020304" pitchFamily="18" charset="0"/>
                <a:cs typeface="Times New Roman" panose="02020603050405020304" pitchFamily="18" charset="0"/>
              </a:rPr>
              <a:t>RAPOR FORMATI</a:t>
            </a:r>
          </a:p>
          <a:p>
            <a:pPr marL="342900" lvl="0" indent="-342900" algn="ctr" eaLnBrk="0" fontAlgn="base" hangingPunct="0">
              <a:spcAft>
                <a:spcPct val="0"/>
              </a:spcAft>
              <a:buSzPct val="120000"/>
            </a:pPr>
            <a:r>
              <a:rPr kumimoji="0" lang="tr-TR" altLang="tr-TR" sz="3200" b="1" u="none" strike="noStrike" kern="0" cap="none" spc="0" normalizeH="0" baseline="0" dirty="0" smtClean="0">
                <a:ln>
                  <a:noFill/>
                </a:ln>
                <a:uLnTx/>
                <a:uFillTx/>
                <a:latin typeface="Times New Roman" panose="02020603050405020304" pitchFamily="18" charset="0"/>
                <a:cs typeface="Times New Roman" panose="02020603050405020304" pitchFamily="18" charset="0"/>
              </a:rPr>
              <a:t>VE</a:t>
            </a:r>
            <a:endParaRPr lang="tr-TR" altLang="tr-TR" sz="3200" b="1" kern="0" dirty="0">
              <a:latin typeface="Times New Roman" panose="02020603050405020304" pitchFamily="18" charset="0"/>
              <a:cs typeface="Times New Roman" panose="02020603050405020304" pitchFamily="18" charset="0"/>
            </a:endParaRPr>
          </a:p>
          <a:p>
            <a:pPr marL="342900" lvl="0" indent="-342900" algn="ctr" eaLnBrk="0" fontAlgn="base" hangingPunct="0">
              <a:spcAft>
                <a:spcPct val="0"/>
              </a:spcAft>
              <a:buSzPct val="120000"/>
            </a:pPr>
            <a:r>
              <a:rPr kumimoji="0" lang="tr-TR" altLang="tr-TR" sz="3200" b="1" u="none" strike="noStrike" kern="0" cap="none" spc="0" normalizeH="0" baseline="0" noProof="0" dirty="0" smtClean="0">
                <a:ln>
                  <a:noFill/>
                </a:ln>
                <a:uLnTx/>
                <a:uFillTx/>
                <a:latin typeface="Times New Roman" panose="02020603050405020304" pitchFamily="18" charset="0"/>
                <a:cs typeface="Times New Roman" panose="02020603050405020304" pitchFamily="18" charset="0"/>
              </a:rPr>
              <a:t>GENEL</a:t>
            </a:r>
            <a:r>
              <a:rPr kumimoji="0" lang="tr-TR" altLang="tr-TR" sz="3200" b="1" u="none" strike="noStrike" kern="0" cap="none" spc="0" normalizeH="0" noProof="0" dirty="0" smtClean="0">
                <a:ln>
                  <a:noFill/>
                </a:ln>
                <a:uLnTx/>
                <a:uFillTx/>
                <a:latin typeface="Times New Roman" panose="02020603050405020304" pitchFamily="18" charset="0"/>
                <a:cs typeface="Times New Roman" panose="02020603050405020304" pitchFamily="18" charset="0"/>
              </a:rPr>
              <a:t> KURALLARI</a:t>
            </a:r>
            <a:endParaRPr kumimoji="0" lang="tr-TR" altLang="tr-TR" sz="3200" b="1" u="none" strike="noStrike" kern="0" cap="none" spc="0" normalizeH="0" baseline="0" noProof="0" dirty="0" smtClean="0">
              <a:ln>
                <a:noFill/>
              </a:ln>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54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2 İçerik Yer Tutucusu"/>
          <p:cNvSpPr>
            <a:spLocks noGrp="1"/>
          </p:cNvSpPr>
          <p:nvPr>
            <p:ph idx="1"/>
          </p:nvPr>
        </p:nvSpPr>
        <p:spPr>
          <a:xfrm>
            <a:off x="251520" y="1340768"/>
            <a:ext cx="8569325" cy="4968552"/>
          </a:xfrm>
        </p:spPr>
        <p:txBody>
          <a:bodyPr/>
          <a:lstStyle/>
          <a:p>
            <a:pPr>
              <a:lnSpc>
                <a:spcPct val="100000"/>
              </a:lnSpc>
              <a:buFontTx/>
              <a:buNone/>
            </a:pPr>
            <a:r>
              <a:rPr lang="tr-TR" altLang="tr-TR" sz="1600" dirty="0" smtClean="0"/>
              <a:t>	</a:t>
            </a:r>
            <a:r>
              <a:rPr lang="tr-TR" altLang="tr-TR" sz="2800" b="1" u="sng" dirty="0"/>
              <a:t>Raporun Biçimsel Düzeni</a:t>
            </a:r>
          </a:p>
          <a:p>
            <a:pPr>
              <a:lnSpc>
                <a:spcPct val="100000"/>
              </a:lnSpc>
              <a:spcBef>
                <a:spcPts val="600"/>
              </a:spcBef>
              <a:buFontTx/>
              <a:buNone/>
            </a:pPr>
            <a:r>
              <a:rPr lang="tr-TR" altLang="tr-TR" sz="2000" b="1" dirty="0"/>
              <a:t>•	Times New Roman, 11 punto, 1,15 satır aralığı kullanılacaktır.</a:t>
            </a:r>
          </a:p>
          <a:p>
            <a:pPr>
              <a:lnSpc>
                <a:spcPct val="100000"/>
              </a:lnSpc>
              <a:spcBef>
                <a:spcPts val="600"/>
              </a:spcBef>
              <a:buFontTx/>
              <a:buNone/>
            </a:pPr>
            <a:r>
              <a:rPr lang="tr-TR" altLang="tr-TR" sz="2000" b="1" dirty="0"/>
              <a:t>•	Paragraf başları soldan girintili, paragraflar iki yana yaslı, tek sütun biçimde düzenlenecektir.</a:t>
            </a:r>
          </a:p>
          <a:p>
            <a:pPr>
              <a:lnSpc>
                <a:spcPct val="100000"/>
              </a:lnSpc>
              <a:spcBef>
                <a:spcPts val="600"/>
              </a:spcBef>
              <a:buFontTx/>
              <a:buNone/>
            </a:pPr>
            <a:r>
              <a:rPr lang="tr-TR" altLang="tr-TR" sz="2000" b="1" dirty="0" smtClean="0"/>
              <a:t>•</a:t>
            </a:r>
            <a:r>
              <a:rPr lang="tr-TR" altLang="tr-TR" sz="2000" b="1" dirty="0"/>
              <a:t>	Sayfa yapısı Word menüsünden Normal olarak ayarlanacaktır.</a:t>
            </a:r>
          </a:p>
          <a:p>
            <a:pPr>
              <a:lnSpc>
                <a:spcPct val="100000"/>
              </a:lnSpc>
              <a:spcBef>
                <a:spcPts val="600"/>
              </a:spcBef>
              <a:buFontTx/>
              <a:buNone/>
            </a:pPr>
            <a:r>
              <a:rPr lang="tr-TR" altLang="tr-TR" sz="2000" b="1" dirty="0"/>
              <a:t>•	Metin içerisinde metnin görsel bütünlüğünü ve anlatımın akışını bozmayacak biçimde resimlere yer verilebilir.</a:t>
            </a:r>
          </a:p>
          <a:p>
            <a:pPr>
              <a:lnSpc>
                <a:spcPct val="100000"/>
              </a:lnSpc>
              <a:spcBef>
                <a:spcPts val="600"/>
              </a:spcBef>
              <a:buFontTx/>
              <a:buNone/>
            </a:pPr>
            <a:r>
              <a:rPr lang="tr-TR" altLang="tr-TR" sz="2000" b="1" dirty="0"/>
              <a:t>•	Metin, tüm bölümleri dâhil, en fazla 8 sayfa olacaktır.</a:t>
            </a:r>
          </a:p>
          <a:p>
            <a:pPr>
              <a:lnSpc>
                <a:spcPct val="100000"/>
              </a:lnSpc>
              <a:spcBef>
                <a:spcPts val="600"/>
              </a:spcBef>
              <a:buFontTx/>
              <a:buNone/>
            </a:pPr>
            <a:endParaRPr lang="tr-TR" altLang="tr-TR" sz="2000" b="1" dirty="0"/>
          </a:p>
          <a:p>
            <a:pPr>
              <a:lnSpc>
                <a:spcPct val="100000"/>
              </a:lnSpc>
              <a:spcBef>
                <a:spcPts val="600"/>
              </a:spcBef>
              <a:buFontTx/>
              <a:buNone/>
            </a:pPr>
            <a:r>
              <a:rPr lang="tr-TR" altLang="tr-TR" sz="2000" b="1" dirty="0" smtClean="0"/>
              <a:t>           Belirtilen </a:t>
            </a:r>
            <a:r>
              <a:rPr lang="tr-TR" altLang="tr-TR" sz="2000" b="1" dirty="0"/>
              <a:t>biçimsel formatın dışındaki başvurular değerlendirmeye alınamayacaktır.</a:t>
            </a:r>
          </a:p>
          <a:p>
            <a:pPr>
              <a:lnSpc>
                <a:spcPct val="100000"/>
              </a:lnSpc>
              <a:buFontTx/>
              <a:buNone/>
            </a:pPr>
            <a:endParaRPr lang="tr-TR" altLang="tr-TR" sz="2000" b="1" dirty="0" smtClean="0"/>
          </a:p>
        </p:txBody>
      </p:sp>
    </p:spTree>
    <p:extLst>
      <p:ext uri="{BB962C8B-B14F-4D97-AF65-F5344CB8AC3E}">
        <p14:creationId xmlns:p14="http://schemas.microsoft.com/office/powerpoint/2010/main"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2" name="Dikdörtgen 1"/>
          <p:cNvSpPr/>
          <p:nvPr/>
        </p:nvSpPr>
        <p:spPr>
          <a:xfrm>
            <a:off x="1367725" y="3429000"/>
            <a:ext cx="6771088" cy="1200329"/>
          </a:xfrm>
          <a:prstGeom prst="rect">
            <a:avLst/>
          </a:prstGeom>
        </p:spPr>
        <p:txBody>
          <a:bodyPr wrap="square">
            <a:spAutoFit/>
          </a:bodyPr>
          <a:lstStyle/>
          <a:p>
            <a:pPr algn="ctr"/>
            <a:r>
              <a:rPr lang="tr-TR" dirty="0"/>
              <a:t>BAŞLIK……</a:t>
            </a:r>
          </a:p>
          <a:p>
            <a:pPr algn="ctr"/>
            <a:endParaRPr lang="tr-TR" dirty="0"/>
          </a:p>
          <a:p>
            <a:r>
              <a:rPr lang="tr-TR" dirty="0"/>
              <a:t> 	</a:t>
            </a:r>
            <a:r>
              <a:rPr lang="tr-TR" dirty="0" smtClean="0"/>
              <a:t>Mutlaka yazılmalı, Metin </a:t>
            </a:r>
            <a:r>
              <a:rPr lang="tr-TR" dirty="0"/>
              <a:t>başlığı çarpıcı ve özgün olarak düzenlenmelidir. </a:t>
            </a:r>
          </a:p>
        </p:txBody>
      </p:sp>
      <p:sp>
        <p:nvSpPr>
          <p:cNvPr id="7" name="Dikdörtgen 6"/>
          <p:cNvSpPr/>
          <p:nvPr/>
        </p:nvSpPr>
        <p:spPr>
          <a:xfrm>
            <a:off x="609224" y="1692097"/>
            <a:ext cx="8288089" cy="923330"/>
          </a:xfrm>
          <a:prstGeom prst="rect">
            <a:avLst/>
          </a:prstGeom>
        </p:spPr>
        <p:txBody>
          <a:bodyPr wrap="square">
            <a:spAutoFit/>
          </a:bodyPr>
          <a:lstStyle/>
          <a:p>
            <a:pPr marL="342900" lvl="0" indent="-342900" algn="ctr" eaLnBrk="0" fontAlgn="base" hangingPunct="0">
              <a:spcAft>
                <a:spcPct val="0"/>
              </a:spcAft>
              <a:buSzPct val="120000"/>
            </a:pPr>
            <a:r>
              <a:rPr lang="tr-TR" altLang="tr-TR" sz="5400" b="1" kern="0" noProof="0" dirty="0" smtClean="0">
                <a:latin typeface="Times New Roman" panose="02020603050405020304" pitchFamily="18" charset="0"/>
                <a:cs typeface="Times New Roman" panose="02020603050405020304" pitchFamily="18" charset="0"/>
              </a:rPr>
              <a:t>BAŞLIK</a:t>
            </a:r>
            <a:endParaRPr kumimoji="0" lang="tr-TR" altLang="tr-TR" sz="5400" b="1" u="none" strike="noStrike" kern="0" cap="none" spc="0" normalizeH="0" baseline="0" noProof="0" dirty="0" smtClean="0">
              <a:ln>
                <a:noFill/>
              </a:ln>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54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539552" y="1268760"/>
            <a:ext cx="8288089" cy="584775"/>
          </a:xfrm>
          <a:prstGeom prst="rect">
            <a:avLst/>
          </a:prstGeom>
        </p:spPr>
        <p:txBody>
          <a:bodyPr wrap="square">
            <a:spAutoFit/>
          </a:bodyPr>
          <a:lstStyle/>
          <a:p>
            <a:pPr marL="342900" lvl="0" indent="-342900" algn="ctr" eaLnBrk="0" fontAlgn="base" hangingPunct="0">
              <a:spcAft>
                <a:spcPct val="0"/>
              </a:spcAft>
              <a:buSzPct val="120000"/>
            </a:pPr>
            <a:r>
              <a:rPr lang="tr-TR" altLang="tr-TR" sz="3200" b="1" kern="0" dirty="0" smtClean="0">
                <a:latin typeface="Times New Roman" panose="02020603050405020304" pitchFamily="18" charset="0"/>
                <a:cs typeface="Times New Roman" panose="02020603050405020304" pitchFamily="18" charset="0"/>
              </a:rPr>
              <a:t>1</a:t>
            </a:r>
            <a:r>
              <a:rPr lang="tr-TR" altLang="tr-TR" sz="3200" b="1" kern="0" dirty="0">
                <a:latin typeface="Times New Roman" panose="02020603050405020304" pitchFamily="18" charset="0"/>
                <a:cs typeface="Times New Roman" panose="02020603050405020304" pitchFamily="18" charset="0"/>
              </a:rPr>
              <a:t>.	</a:t>
            </a:r>
            <a:r>
              <a:rPr lang="tr-TR" altLang="tr-TR" sz="3200" b="1" kern="0" dirty="0" smtClean="0">
                <a:latin typeface="Times New Roman" panose="02020603050405020304" pitchFamily="18" charset="0"/>
                <a:cs typeface="Times New Roman" panose="02020603050405020304" pitchFamily="18" charset="0"/>
              </a:rPr>
              <a:t>Giriş</a:t>
            </a:r>
            <a:endParaRPr lang="tr-TR" altLang="tr-TR" sz="3200" b="1" kern="0" dirty="0">
              <a:latin typeface="Times New Roman" panose="02020603050405020304" pitchFamily="18" charset="0"/>
              <a:cs typeface="Times New Roman" panose="02020603050405020304" pitchFamily="18" charset="0"/>
            </a:endParaRPr>
          </a:p>
        </p:txBody>
      </p:sp>
      <p:sp>
        <p:nvSpPr>
          <p:cNvPr id="7" name="2 İçerik Yer Tutucusu"/>
          <p:cNvSpPr>
            <a:spLocks noGrp="1"/>
          </p:cNvSpPr>
          <p:nvPr>
            <p:ph idx="1"/>
          </p:nvPr>
        </p:nvSpPr>
        <p:spPr>
          <a:xfrm>
            <a:off x="251520" y="1988840"/>
            <a:ext cx="8569325" cy="3887638"/>
          </a:xfrm>
        </p:spPr>
        <p:txBody>
          <a:bodyPr/>
          <a:lstStyle/>
          <a:p>
            <a:pPr marL="0" indent="0">
              <a:lnSpc>
                <a:spcPct val="100000"/>
              </a:lnSpc>
              <a:spcBef>
                <a:spcPts val="600"/>
              </a:spcBef>
              <a:buNone/>
            </a:pPr>
            <a:r>
              <a:rPr lang="tr-TR" sz="1600" b="1" dirty="0"/>
              <a:t>	</a:t>
            </a:r>
            <a:r>
              <a:rPr lang="tr-TR" sz="2000" b="1" dirty="0" smtClean="0"/>
              <a:t>Bu </a:t>
            </a:r>
            <a:r>
              <a:rPr lang="tr-TR" sz="2000" b="1" dirty="0"/>
              <a:t>bölümde çalışmaya neden ihtiyaç duyulduğu ve çalışma fikrinin nasıl oluştuğu anlatılacaktır. </a:t>
            </a:r>
            <a:endParaRPr lang="tr-TR" sz="2000" b="1" dirty="0" smtClean="0"/>
          </a:p>
          <a:p>
            <a:pPr marL="0" indent="0">
              <a:lnSpc>
                <a:spcPct val="100000"/>
              </a:lnSpc>
              <a:spcBef>
                <a:spcPts val="600"/>
              </a:spcBef>
              <a:buNone/>
            </a:pPr>
            <a:r>
              <a:rPr lang="tr-TR" sz="2000" b="1" dirty="0" smtClean="0"/>
              <a:t>	Abartılı </a:t>
            </a:r>
            <a:r>
              <a:rPr lang="tr-TR" sz="2000" b="1" dirty="0"/>
              <a:t>ifadelerden kaçınılmalıdır. Örneğin; “</a:t>
            </a:r>
            <a:r>
              <a:rPr lang="tr-TR" sz="2000" b="1" i="1" dirty="0"/>
              <a:t>Bu konuda Türkiye’de daha önce yapılmış çalışma yoktur</a:t>
            </a:r>
            <a:r>
              <a:rPr lang="tr-TR" sz="2000" b="1" dirty="0"/>
              <a:t>” ifadesi yerine “</a:t>
            </a:r>
            <a:r>
              <a:rPr lang="tr-TR" sz="2000" b="1" i="1" dirty="0"/>
              <a:t>Türkiye’de bu konuda daha önce yapılmış bir çalışmaya rastlanmamıştır</a:t>
            </a:r>
            <a:r>
              <a:rPr lang="tr-TR" sz="2000" b="1" dirty="0"/>
              <a:t>” ifadesi daha uygun olacaktır. </a:t>
            </a:r>
            <a:r>
              <a:rPr lang="tr-TR" sz="2000" b="1" dirty="0">
                <a:solidFill>
                  <a:srgbClr val="FF0000"/>
                </a:solidFill>
              </a:rPr>
              <a:t>Bu kısım bir sayfayı </a:t>
            </a:r>
            <a:r>
              <a:rPr lang="tr-TR" sz="2000" b="1" dirty="0" smtClean="0">
                <a:solidFill>
                  <a:srgbClr val="FF0000"/>
                </a:solidFill>
              </a:rPr>
              <a:t>geçmemelidir ve sade bir anlatım olmalıdır. </a:t>
            </a:r>
            <a:r>
              <a:rPr lang="tr-TR" sz="2000" b="1" dirty="0"/>
              <a:t>Aşağıdaki alt bölümlerden oluşmalıdır</a:t>
            </a:r>
            <a:r>
              <a:rPr lang="tr-TR" sz="2000" b="1" dirty="0" smtClean="0"/>
              <a:t>:</a:t>
            </a:r>
          </a:p>
          <a:p>
            <a:pPr marL="0" indent="0">
              <a:lnSpc>
                <a:spcPct val="100000"/>
              </a:lnSpc>
              <a:spcBef>
                <a:spcPts val="600"/>
              </a:spcBef>
              <a:buNone/>
            </a:pPr>
            <a:endParaRPr lang="tr-TR" sz="2000" b="1" dirty="0"/>
          </a:p>
          <a:p>
            <a:pPr algn="l">
              <a:lnSpc>
                <a:spcPct val="100000"/>
              </a:lnSpc>
              <a:spcBef>
                <a:spcPts val="600"/>
              </a:spcBef>
            </a:pPr>
            <a:r>
              <a:rPr lang="tr-TR" sz="2000" b="1" i="1" dirty="0"/>
              <a:t>1.1. Çalışmanın özgünlüğü </a:t>
            </a:r>
            <a:endParaRPr lang="tr-TR" sz="2000" b="1" dirty="0"/>
          </a:p>
          <a:p>
            <a:pPr algn="l">
              <a:lnSpc>
                <a:spcPct val="100000"/>
              </a:lnSpc>
              <a:spcBef>
                <a:spcPts val="600"/>
              </a:spcBef>
            </a:pPr>
            <a:r>
              <a:rPr lang="tr-TR" sz="2000" b="1" i="1" dirty="0"/>
              <a:t>1.2. Çalışmaya neden ihtiyaç duyulduğu </a:t>
            </a:r>
            <a:endParaRPr lang="tr-TR" sz="2000" b="1" dirty="0"/>
          </a:p>
          <a:p>
            <a:pPr>
              <a:lnSpc>
                <a:spcPct val="100000"/>
              </a:lnSpc>
              <a:buFontTx/>
              <a:buNone/>
            </a:pPr>
            <a:endParaRPr lang="tr-TR" altLang="tr-TR" sz="2000" b="1" dirty="0" smtClean="0"/>
          </a:p>
        </p:txBody>
      </p:sp>
    </p:spTree>
    <p:extLst>
      <p:ext uri="{BB962C8B-B14F-4D97-AF65-F5344CB8AC3E}">
        <p14:creationId xmlns:p14="http://schemas.microsoft.com/office/powerpoint/2010/main" val="373654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609224" y="1319253"/>
            <a:ext cx="8288089" cy="584775"/>
          </a:xfrm>
          <a:prstGeom prst="rect">
            <a:avLst/>
          </a:prstGeom>
        </p:spPr>
        <p:txBody>
          <a:bodyPr wrap="square">
            <a:spAutoFit/>
          </a:bodyPr>
          <a:lstStyle/>
          <a:p>
            <a:pPr marL="342900" lvl="0" indent="-342900" algn="ctr" eaLnBrk="0" fontAlgn="base" hangingPunct="0">
              <a:spcAft>
                <a:spcPct val="0"/>
              </a:spcAft>
              <a:buSzPct val="120000"/>
            </a:pPr>
            <a:r>
              <a:rPr lang="tr-TR" altLang="tr-TR" sz="3200" b="1" kern="0" dirty="0" smtClean="0">
                <a:latin typeface="Times New Roman" panose="02020603050405020304" pitchFamily="18" charset="0"/>
                <a:cs typeface="Times New Roman" panose="02020603050405020304" pitchFamily="18" charset="0"/>
              </a:rPr>
              <a:t>2</a:t>
            </a:r>
            <a:r>
              <a:rPr lang="tr-TR" altLang="tr-TR" sz="3200" b="1" kern="0" dirty="0">
                <a:latin typeface="Times New Roman" panose="02020603050405020304" pitchFamily="18" charset="0"/>
                <a:cs typeface="Times New Roman" panose="02020603050405020304" pitchFamily="18" charset="0"/>
              </a:rPr>
              <a:t>.	Problem Durumu</a:t>
            </a:r>
          </a:p>
        </p:txBody>
      </p:sp>
      <p:sp>
        <p:nvSpPr>
          <p:cNvPr id="2" name="Dikdörtgen 1"/>
          <p:cNvSpPr/>
          <p:nvPr/>
        </p:nvSpPr>
        <p:spPr>
          <a:xfrm>
            <a:off x="971680" y="2132856"/>
            <a:ext cx="7563177" cy="369332"/>
          </a:xfrm>
          <a:prstGeom prst="rect">
            <a:avLst/>
          </a:prstGeom>
        </p:spPr>
        <p:txBody>
          <a:bodyPr wrap="square">
            <a:spAutoFit/>
          </a:bodyPr>
          <a:lstStyle/>
          <a:p>
            <a:pPr algn="ctr"/>
            <a:r>
              <a:rPr lang="tr-TR" dirty="0"/>
              <a:t>En fazla 5-6 cümle ile çalışmanın problem durumundan </a:t>
            </a:r>
            <a:r>
              <a:rPr lang="tr-TR" dirty="0" smtClean="0"/>
              <a:t>bahsedilecektir.</a:t>
            </a:r>
            <a:endParaRPr lang="tr-TR" dirty="0"/>
          </a:p>
        </p:txBody>
      </p:sp>
      <p:sp>
        <p:nvSpPr>
          <p:cNvPr id="3" name="Dikdörtgen 2"/>
          <p:cNvSpPr/>
          <p:nvPr/>
        </p:nvSpPr>
        <p:spPr>
          <a:xfrm>
            <a:off x="460375" y="3463840"/>
            <a:ext cx="8436938" cy="1200329"/>
          </a:xfrm>
          <a:prstGeom prst="rect">
            <a:avLst/>
          </a:prstGeom>
        </p:spPr>
        <p:txBody>
          <a:bodyPr wrap="square">
            <a:spAutoFit/>
          </a:bodyPr>
          <a:lstStyle/>
          <a:p>
            <a:pPr algn="just"/>
            <a:r>
              <a:rPr lang="tr-TR" dirty="0" smtClean="0"/>
              <a:t>             «Öğrencilerimiz </a:t>
            </a:r>
            <a:r>
              <a:rPr lang="tr-TR" dirty="0"/>
              <a:t>de okulumuz bahçesinde herhangi bir oyun alanı olmaması sebebiyle sürekli olarak şikâyet ve önerilerde bulunmaktaydılar. Bunun yanı sıra, öğretmenlerimizin </a:t>
            </a:r>
            <a:r>
              <a:rPr lang="tr-TR" u="sng" dirty="0"/>
              <a:t>özellikle</a:t>
            </a:r>
            <a:r>
              <a:rPr lang="tr-TR" dirty="0"/>
              <a:t> oyun ve fiziki etkinlikler dersinde kullanılabilecek bir alanın olmamasından okul idaremize sürekli olarak şikâyette bulunmaktaydı</a:t>
            </a:r>
            <a:r>
              <a:rPr lang="tr-TR" dirty="0" smtClean="0"/>
              <a:t>.»</a:t>
            </a:r>
            <a:endParaRPr lang="tr-TR" dirty="0"/>
          </a:p>
        </p:txBody>
      </p:sp>
    </p:spTree>
    <p:extLst>
      <p:ext uri="{BB962C8B-B14F-4D97-AF65-F5344CB8AC3E}">
        <p14:creationId xmlns:p14="http://schemas.microsoft.com/office/powerpoint/2010/main" val="373654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609224" y="1260049"/>
            <a:ext cx="8288089" cy="584775"/>
          </a:xfrm>
          <a:prstGeom prst="rect">
            <a:avLst/>
          </a:prstGeom>
        </p:spPr>
        <p:txBody>
          <a:bodyPr wrap="square">
            <a:spAutoFit/>
          </a:bodyPr>
          <a:lstStyle/>
          <a:p>
            <a:pPr marL="342900" lvl="0" indent="-342900" algn="ctr" eaLnBrk="0" fontAlgn="base" hangingPunct="0">
              <a:spcAft>
                <a:spcPct val="0"/>
              </a:spcAft>
              <a:buSzPct val="120000"/>
            </a:pPr>
            <a:r>
              <a:rPr lang="tr-TR" altLang="tr-TR" sz="3200" b="1" kern="0" dirty="0">
                <a:latin typeface="Times New Roman" panose="02020603050405020304" pitchFamily="18" charset="0"/>
                <a:cs typeface="Times New Roman" panose="02020603050405020304" pitchFamily="18" charset="0"/>
              </a:rPr>
              <a:t>3.	</a:t>
            </a:r>
            <a:r>
              <a:rPr lang="tr-TR" altLang="tr-TR" sz="3200" b="1" kern="0" dirty="0" smtClean="0">
                <a:latin typeface="Times New Roman" panose="02020603050405020304" pitchFamily="18" charset="0"/>
                <a:cs typeface="Times New Roman" panose="02020603050405020304" pitchFamily="18" charset="0"/>
              </a:rPr>
              <a:t>Çalışmanın </a:t>
            </a:r>
            <a:r>
              <a:rPr lang="tr-TR" altLang="tr-TR" sz="3200" b="1" kern="0" dirty="0">
                <a:latin typeface="Times New Roman" panose="02020603050405020304" pitchFamily="18" charset="0"/>
                <a:cs typeface="Times New Roman" panose="02020603050405020304" pitchFamily="18" charset="0"/>
              </a:rPr>
              <a:t>Amaç ve Hedefleri </a:t>
            </a:r>
          </a:p>
        </p:txBody>
      </p:sp>
      <p:sp>
        <p:nvSpPr>
          <p:cNvPr id="2" name="Dikdörtgen 1"/>
          <p:cNvSpPr/>
          <p:nvPr/>
        </p:nvSpPr>
        <p:spPr>
          <a:xfrm>
            <a:off x="222750" y="2132856"/>
            <a:ext cx="8741738" cy="3785652"/>
          </a:xfrm>
          <a:prstGeom prst="rect">
            <a:avLst/>
          </a:prstGeom>
        </p:spPr>
        <p:txBody>
          <a:bodyPr wrap="square">
            <a:spAutoFit/>
          </a:bodyPr>
          <a:lstStyle/>
          <a:p>
            <a:r>
              <a:rPr lang="tr-TR" sz="2000" b="1" dirty="0" smtClean="0">
                <a:latin typeface="Calibri" panose="020F0502020204030204" pitchFamily="34" charset="0"/>
                <a:cs typeface="Calibri" panose="020F0502020204030204" pitchFamily="34" charset="0"/>
              </a:rPr>
              <a:t> 	</a:t>
            </a:r>
            <a:r>
              <a:rPr lang="tr-TR" sz="2000" b="1" u="sng" dirty="0" smtClean="0">
                <a:latin typeface="Calibri" panose="020F0502020204030204" pitchFamily="34" charset="0"/>
                <a:cs typeface="Calibri" panose="020F0502020204030204" pitchFamily="34" charset="0"/>
              </a:rPr>
              <a:t>3.1</a:t>
            </a:r>
            <a:r>
              <a:rPr lang="tr-TR" sz="2000" b="1" u="sng" dirty="0">
                <a:latin typeface="Calibri" panose="020F0502020204030204" pitchFamily="34" charset="0"/>
                <a:cs typeface="Calibri" panose="020F0502020204030204" pitchFamily="34" charset="0"/>
              </a:rPr>
              <a:t>. </a:t>
            </a:r>
            <a:r>
              <a:rPr lang="tr-TR" sz="2000" b="1" u="sng" dirty="0" smtClean="0">
                <a:latin typeface="Calibri" panose="020F0502020204030204" pitchFamily="34" charset="0"/>
                <a:cs typeface="Calibri" panose="020F0502020204030204" pitchFamily="34" charset="0"/>
              </a:rPr>
              <a:t>AMAÇ</a:t>
            </a:r>
          </a:p>
          <a:p>
            <a:r>
              <a:rPr lang="tr-TR" sz="2000" b="1" dirty="0" smtClean="0">
                <a:latin typeface="Calibri" panose="020F0502020204030204" pitchFamily="34" charset="0"/>
                <a:cs typeface="Calibri" panose="020F0502020204030204" pitchFamily="34" charset="0"/>
              </a:rPr>
              <a:t>	Amaç ifadesinde çalışmanın tamamlanması ile ulaşılmak istenen sonuç olmalıdır.</a:t>
            </a:r>
          </a:p>
          <a:p>
            <a:r>
              <a:rPr lang="tr-TR" sz="2000" b="1" dirty="0" smtClean="0">
                <a:latin typeface="Calibri" panose="020F0502020204030204" pitchFamily="34" charset="0"/>
                <a:cs typeface="Calibri" panose="020F0502020204030204" pitchFamily="34" charset="0"/>
              </a:rPr>
              <a:t>	 «</a:t>
            </a:r>
            <a:r>
              <a:rPr lang="tr-TR" sz="2000" b="1" dirty="0">
                <a:latin typeface="Calibri" panose="020F0502020204030204" pitchFamily="34" charset="0"/>
                <a:cs typeface="Calibri" panose="020F0502020204030204" pitchFamily="34" charset="0"/>
              </a:rPr>
              <a:t>U</a:t>
            </a:r>
            <a:r>
              <a:rPr lang="tr-TR" sz="2000" b="1" dirty="0" smtClean="0">
                <a:latin typeface="Calibri" panose="020F0502020204030204" pitchFamily="34" charset="0"/>
                <a:cs typeface="Calibri" panose="020F0502020204030204" pitchFamily="34" charset="0"/>
              </a:rPr>
              <a:t>ygulamanın </a:t>
            </a:r>
            <a:r>
              <a:rPr lang="tr-TR" sz="2000" b="1" dirty="0">
                <a:latin typeface="Calibri" panose="020F0502020204030204" pitchFamily="34" charset="0"/>
                <a:cs typeface="Calibri" panose="020F0502020204030204" pitchFamily="34" charset="0"/>
              </a:rPr>
              <a:t>amacı ilkokul seviyesindeki öğrencilere kitap okuma alışkanlığı kazandırmak ve okuma seviyelerini </a:t>
            </a:r>
            <a:r>
              <a:rPr lang="tr-TR" sz="2000" b="1" dirty="0" smtClean="0">
                <a:latin typeface="Calibri" panose="020F0502020204030204" pitchFamily="34" charset="0"/>
                <a:cs typeface="Calibri" panose="020F0502020204030204" pitchFamily="34" charset="0"/>
              </a:rPr>
              <a:t>arttırmaktır.» gibi</a:t>
            </a:r>
            <a:endParaRPr lang="tr-TR" sz="2000" b="1" dirty="0">
              <a:latin typeface="Calibri" panose="020F0502020204030204" pitchFamily="34" charset="0"/>
              <a:cs typeface="Calibri" panose="020F0502020204030204" pitchFamily="34" charset="0"/>
            </a:endParaRPr>
          </a:p>
          <a:p>
            <a:endParaRPr lang="tr-TR" sz="2000" b="1" dirty="0">
              <a:latin typeface="Calibri" panose="020F0502020204030204" pitchFamily="34" charset="0"/>
              <a:cs typeface="Calibri" panose="020F0502020204030204" pitchFamily="34" charset="0"/>
            </a:endParaRPr>
          </a:p>
          <a:p>
            <a:r>
              <a:rPr lang="tr-TR" sz="2000" b="1" dirty="0" smtClean="0">
                <a:latin typeface="Calibri" panose="020F0502020204030204" pitchFamily="34" charset="0"/>
                <a:cs typeface="Calibri" panose="020F0502020204030204" pitchFamily="34" charset="0"/>
              </a:rPr>
              <a:t>	</a:t>
            </a:r>
            <a:r>
              <a:rPr lang="tr-TR" sz="2000" b="1" u="sng" dirty="0" smtClean="0">
                <a:latin typeface="Calibri" panose="020F0502020204030204" pitchFamily="34" charset="0"/>
                <a:cs typeface="Calibri" panose="020F0502020204030204" pitchFamily="34" charset="0"/>
              </a:rPr>
              <a:t>3.2</a:t>
            </a:r>
            <a:r>
              <a:rPr lang="tr-TR" sz="2000" b="1" u="sng" dirty="0">
                <a:latin typeface="Calibri" panose="020F0502020204030204" pitchFamily="34" charset="0"/>
                <a:cs typeface="Calibri" panose="020F0502020204030204" pitchFamily="34" charset="0"/>
              </a:rPr>
              <a:t>. </a:t>
            </a:r>
            <a:r>
              <a:rPr lang="tr-TR" sz="2000" b="1" u="sng" dirty="0" smtClean="0">
                <a:latin typeface="Calibri" panose="020F0502020204030204" pitchFamily="34" charset="0"/>
                <a:cs typeface="Calibri" panose="020F0502020204030204" pitchFamily="34" charset="0"/>
              </a:rPr>
              <a:t>HEDEF</a:t>
            </a:r>
          </a:p>
          <a:p>
            <a:r>
              <a:rPr lang="tr-TR" sz="2000" b="1" dirty="0">
                <a:latin typeface="Calibri" panose="020F0502020204030204" pitchFamily="34" charset="0"/>
                <a:cs typeface="Calibri" panose="020F0502020204030204" pitchFamily="34" charset="0"/>
              </a:rPr>
              <a:t>	 </a:t>
            </a:r>
            <a:r>
              <a:rPr lang="tr-TR" sz="2000" b="1" dirty="0" smtClean="0">
                <a:latin typeface="Calibri" panose="020F0502020204030204" pitchFamily="34" charset="0"/>
                <a:cs typeface="Calibri" panose="020F0502020204030204" pitchFamily="34" charset="0"/>
              </a:rPr>
              <a:t>Hedef </a:t>
            </a:r>
            <a:r>
              <a:rPr lang="tr-TR" sz="2000" b="1" dirty="0">
                <a:latin typeface="Calibri" panose="020F0502020204030204" pitchFamily="34" charset="0"/>
                <a:cs typeface="Calibri" panose="020F0502020204030204" pitchFamily="34" charset="0"/>
              </a:rPr>
              <a:t>ifadelerinde ise </a:t>
            </a:r>
            <a:r>
              <a:rPr lang="tr-TR" sz="2000" b="1" dirty="0" smtClean="0">
                <a:latin typeface="Calibri" panose="020F0502020204030204" pitchFamily="34" charset="0"/>
                <a:cs typeface="Calibri" panose="020F0502020204030204" pitchFamily="34" charset="0"/>
              </a:rPr>
              <a:t>gerçekleştirilmesi </a:t>
            </a:r>
            <a:r>
              <a:rPr lang="tr-TR" sz="2000" b="1" dirty="0">
                <a:latin typeface="Calibri" panose="020F0502020204030204" pitchFamily="34" charset="0"/>
                <a:cs typeface="Calibri" panose="020F0502020204030204" pitchFamily="34" charset="0"/>
              </a:rPr>
              <a:t>gereken alt amaçlar </a:t>
            </a:r>
            <a:r>
              <a:rPr lang="tr-TR" sz="2000" b="1" dirty="0" smtClean="0">
                <a:latin typeface="Calibri" panose="020F0502020204030204" pitchFamily="34" charset="0"/>
                <a:cs typeface="Calibri" panose="020F0502020204030204" pitchFamily="34" charset="0"/>
              </a:rPr>
              <a:t>şeklinde ve mümkün </a:t>
            </a:r>
            <a:r>
              <a:rPr lang="tr-TR" sz="2000" b="1" dirty="0">
                <a:latin typeface="Calibri" panose="020F0502020204030204" pitchFamily="34" charset="0"/>
                <a:cs typeface="Calibri" panose="020F0502020204030204" pitchFamily="34" charset="0"/>
              </a:rPr>
              <a:t>olduğunca sayısal olarak, zaman sınırı </a:t>
            </a:r>
            <a:r>
              <a:rPr lang="tr-TR" sz="2000" b="1" dirty="0" smtClean="0">
                <a:latin typeface="Calibri" panose="020F0502020204030204" pitchFamily="34" charset="0"/>
                <a:cs typeface="Calibri" panose="020F0502020204030204" pitchFamily="34" charset="0"/>
              </a:rPr>
              <a:t>belirlenerek ifade edilmelidir.</a:t>
            </a:r>
            <a:endParaRPr lang="tr-TR" sz="2000" b="1" dirty="0">
              <a:latin typeface="Calibri" panose="020F0502020204030204" pitchFamily="34" charset="0"/>
              <a:cs typeface="Calibri" panose="020F0502020204030204" pitchFamily="34" charset="0"/>
            </a:endParaRPr>
          </a:p>
          <a:p>
            <a:r>
              <a:rPr lang="tr-TR" sz="2000" b="1" dirty="0" smtClean="0">
                <a:latin typeface="Calibri" panose="020F0502020204030204" pitchFamily="34" charset="0"/>
                <a:cs typeface="Calibri" panose="020F0502020204030204" pitchFamily="34" charset="0"/>
              </a:rPr>
              <a:t>	«Bu </a:t>
            </a:r>
            <a:r>
              <a:rPr lang="tr-TR" sz="2000" b="1" dirty="0">
                <a:latin typeface="Calibri" panose="020F0502020204030204" pitchFamily="34" charset="0"/>
                <a:cs typeface="Calibri" panose="020F0502020204030204" pitchFamily="34" charset="0"/>
              </a:rPr>
              <a:t>süreçte 9. sınıftan 10. sınıfa geçişte bütün öğrencileri ilgi, yetenek, istek ve fiziksel yeterliliklerine göre alan ve dallara yönlendirmek hedeflenmektedir</a:t>
            </a:r>
            <a:r>
              <a:rPr lang="tr-TR" sz="2000" b="1" dirty="0" smtClean="0">
                <a:latin typeface="Calibri" panose="020F0502020204030204" pitchFamily="34" charset="0"/>
                <a:cs typeface="Calibri" panose="020F0502020204030204" pitchFamily="34" charset="0"/>
              </a:rPr>
              <a:t>.» gibi</a:t>
            </a:r>
            <a:endParaRPr lang="tr-T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8" name="Dikdörtgen 7"/>
          <p:cNvSpPr/>
          <p:nvPr/>
        </p:nvSpPr>
        <p:spPr>
          <a:xfrm>
            <a:off x="523999" y="3068960"/>
            <a:ext cx="8224465" cy="2246769"/>
          </a:xfrm>
          <a:prstGeom prst="rect">
            <a:avLst/>
          </a:prstGeom>
        </p:spPr>
        <p:txBody>
          <a:bodyPr wrap="square">
            <a:spAutoFit/>
          </a:bodyPr>
          <a:lstStyle/>
          <a:p>
            <a:pPr algn="just"/>
            <a:r>
              <a:rPr lang="tr-TR" sz="2800" b="1" dirty="0" smtClean="0">
                <a:solidFill>
                  <a:srgbClr val="191919"/>
                </a:solidFill>
                <a:latin typeface="Arial"/>
              </a:rPr>
              <a:t>	6.’si düzenlenecek olan Eğitim </a:t>
            </a:r>
            <a:r>
              <a:rPr lang="tr-TR" sz="2800" b="1" dirty="0">
                <a:solidFill>
                  <a:srgbClr val="191919"/>
                </a:solidFill>
                <a:latin typeface="Arial"/>
              </a:rPr>
              <a:t>ve Öğretimde Yenilikçilik </a:t>
            </a:r>
            <a:r>
              <a:rPr lang="tr-TR" sz="2800" b="1" dirty="0" smtClean="0">
                <a:solidFill>
                  <a:srgbClr val="191919"/>
                </a:solidFill>
                <a:latin typeface="Arial"/>
              </a:rPr>
              <a:t>Ödülleri Milli Eğitim Bakanlığı Strateji </a:t>
            </a:r>
            <a:r>
              <a:rPr lang="tr-TR" sz="2800" b="1" dirty="0">
                <a:solidFill>
                  <a:srgbClr val="191919"/>
                </a:solidFill>
                <a:latin typeface="Arial"/>
              </a:rPr>
              <a:t>geliştirme </a:t>
            </a:r>
            <a:r>
              <a:rPr lang="tr-TR" sz="2800" b="1" dirty="0" smtClean="0">
                <a:solidFill>
                  <a:srgbClr val="191919"/>
                </a:solidFill>
                <a:latin typeface="Arial"/>
              </a:rPr>
              <a:t>Başkanlığı tarafından 2017/15 Sayılı genelgesi doğrultusunda </a:t>
            </a:r>
            <a:r>
              <a:rPr lang="tr-TR" sz="2800" b="1" dirty="0">
                <a:solidFill>
                  <a:srgbClr val="191919"/>
                </a:solidFill>
                <a:latin typeface="Arial"/>
              </a:rPr>
              <a:t>yürütülen </a:t>
            </a:r>
            <a:r>
              <a:rPr lang="tr-TR" sz="2800" b="1" dirty="0" smtClean="0">
                <a:solidFill>
                  <a:srgbClr val="191919"/>
                </a:solidFill>
                <a:latin typeface="Arial"/>
              </a:rPr>
              <a:t>bir faaliyettir. </a:t>
            </a:r>
            <a:endParaRPr lang="tr-TR" sz="2800" b="1" dirty="0">
              <a:solidFill>
                <a:srgbClr val="FFFFFF"/>
              </a:solidFill>
            </a:endParaRPr>
          </a:p>
        </p:txBody>
      </p:sp>
      <p:sp>
        <p:nvSpPr>
          <p:cNvPr id="11" name="Metin kutusu 1"/>
          <p:cNvSpPr txBox="1">
            <a:spLocks noChangeArrowheads="1"/>
          </p:cNvSpPr>
          <p:nvPr/>
        </p:nvSpPr>
        <p:spPr bwMode="auto">
          <a:xfrm>
            <a:off x="1403648" y="1385481"/>
            <a:ext cx="66595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4000" b="1" dirty="0">
                <a:solidFill>
                  <a:srgbClr val="FF0000"/>
                </a:solidFill>
              </a:rPr>
              <a:t>EĞİTİM VE ÖĞRETİMDE YENİLİKÇİLİK ÖDÜLLERİ</a:t>
            </a:r>
          </a:p>
        </p:txBody>
      </p:sp>
    </p:spTree>
    <p:extLst>
      <p:ext uri="{BB962C8B-B14F-4D97-AF65-F5344CB8AC3E}">
        <p14:creationId xmlns:p14="http://schemas.microsoft.com/office/powerpoint/2010/main" val="2020808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7" name="Dikdörtgen 6"/>
          <p:cNvSpPr/>
          <p:nvPr/>
        </p:nvSpPr>
        <p:spPr>
          <a:xfrm>
            <a:off x="500034" y="142852"/>
            <a:ext cx="8288089" cy="584775"/>
          </a:xfrm>
          <a:prstGeom prst="rect">
            <a:avLst/>
          </a:prstGeom>
        </p:spPr>
        <p:txBody>
          <a:bodyPr wrap="square">
            <a:spAutoFit/>
          </a:bodyPr>
          <a:lstStyle/>
          <a:p>
            <a:pPr marL="342900" lvl="0" indent="-342900" algn="ctr" eaLnBrk="0" fontAlgn="base" hangingPunct="0">
              <a:spcAft>
                <a:spcPct val="0"/>
              </a:spcAft>
              <a:buSzPct val="120000"/>
            </a:pPr>
            <a:r>
              <a:rPr lang="tr-TR" altLang="tr-TR" sz="3200" b="1" kern="0" dirty="0">
                <a:latin typeface="Times New Roman" panose="02020603050405020304" pitchFamily="18" charset="0"/>
                <a:cs typeface="Times New Roman" panose="02020603050405020304" pitchFamily="18" charset="0"/>
              </a:rPr>
              <a:t>4.	Yöntem ve Plan</a:t>
            </a:r>
          </a:p>
        </p:txBody>
      </p:sp>
      <p:sp>
        <p:nvSpPr>
          <p:cNvPr id="3" name="Dikdörtgen 2"/>
          <p:cNvSpPr/>
          <p:nvPr/>
        </p:nvSpPr>
        <p:spPr>
          <a:xfrm>
            <a:off x="357158" y="785794"/>
            <a:ext cx="8537891" cy="3477875"/>
          </a:xfrm>
          <a:prstGeom prst="rect">
            <a:avLst/>
          </a:prstGeom>
        </p:spPr>
        <p:txBody>
          <a:bodyPr wrap="square">
            <a:spAutoFit/>
          </a:bodyPr>
          <a:lstStyle/>
          <a:p>
            <a:pPr algn="just"/>
            <a:r>
              <a:rPr lang="tr-TR" sz="2000" b="1" dirty="0" smtClean="0">
                <a:solidFill>
                  <a:schemeClr val="bg2"/>
                </a:solidFill>
                <a:latin typeface="Calibri" panose="020F0502020204030204" pitchFamily="34" charset="0"/>
                <a:cs typeface="Calibri" panose="020F0502020204030204" pitchFamily="34" charset="0"/>
              </a:rPr>
              <a:t>         </a:t>
            </a:r>
            <a:r>
              <a:rPr lang="tr-TR" sz="2000" b="1" u="sng" dirty="0">
                <a:latin typeface="Calibri" panose="020F0502020204030204" pitchFamily="34" charset="0"/>
                <a:cs typeface="Calibri" panose="020F0502020204030204" pitchFamily="34" charset="0"/>
              </a:rPr>
              <a:t>4.1. Yöntem</a:t>
            </a:r>
          </a:p>
          <a:p>
            <a:pPr algn="just"/>
            <a:r>
              <a:rPr lang="tr-TR" sz="2000" b="1" dirty="0">
                <a:latin typeface="Calibri" panose="020F0502020204030204" pitchFamily="34" charset="0"/>
                <a:cs typeface="Calibri" panose="020F0502020204030204" pitchFamily="34" charset="0"/>
              </a:rPr>
              <a:t> </a:t>
            </a:r>
            <a:r>
              <a:rPr lang="tr-TR" sz="2000" b="1" dirty="0" smtClean="0">
                <a:latin typeface="Calibri" panose="020F0502020204030204" pitchFamily="34" charset="0"/>
                <a:cs typeface="Calibri" panose="020F0502020204030204" pitchFamily="34" charset="0"/>
              </a:rPr>
              <a:t>        Uygulanan </a:t>
            </a:r>
            <a:r>
              <a:rPr lang="tr-TR" sz="2000" b="1" dirty="0">
                <a:latin typeface="Calibri" panose="020F0502020204030204" pitchFamily="34" charset="0"/>
                <a:cs typeface="Calibri" panose="020F0502020204030204" pitchFamily="34" charset="0"/>
              </a:rPr>
              <a:t>yöntemlerden kısaca </a:t>
            </a:r>
            <a:r>
              <a:rPr lang="tr-TR" sz="2000" b="1" dirty="0" smtClean="0">
                <a:latin typeface="Calibri" panose="020F0502020204030204" pitchFamily="34" charset="0"/>
                <a:cs typeface="Calibri" panose="020F0502020204030204" pitchFamily="34" charset="0"/>
              </a:rPr>
              <a:t>bahsedilecektir. Yöntemlerden </a:t>
            </a:r>
            <a:r>
              <a:rPr lang="tr-TR" sz="2000" b="1" dirty="0">
                <a:latin typeface="Calibri" panose="020F0502020204030204" pitchFamily="34" charset="0"/>
                <a:cs typeface="Calibri" panose="020F0502020204030204" pitchFamily="34" charset="0"/>
              </a:rPr>
              <a:t>nasıl yararlanıldığı </a:t>
            </a:r>
            <a:r>
              <a:rPr lang="tr-TR" sz="2000" b="1" dirty="0" smtClean="0">
                <a:latin typeface="Calibri" panose="020F0502020204030204" pitchFamily="34" charset="0"/>
                <a:cs typeface="Calibri" panose="020F0502020204030204" pitchFamily="34" charset="0"/>
              </a:rPr>
              <a:t>açıklanmalıdır.</a:t>
            </a:r>
          </a:p>
          <a:p>
            <a:pPr algn="just"/>
            <a:r>
              <a:rPr lang="tr-TR" sz="2000" b="1" dirty="0">
                <a:solidFill>
                  <a:schemeClr val="bg2"/>
                </a:solidFill>
                <a:latin typeface="Calibri" panose="020F0502020204030204" pitchFamily="34" charset="0"/>
                <a:cs typeface="Calibri" panose="020F0502020204030204" pitchFamily="34" charset="0"/>
              </a:rPr>
              <a:t> </a:t>
            </a:r>
            <a:r>
              <a:rPr lang="tr-TR" sz="2000" b="1" dirty="0" smtClean="0">
                <a:solidFill>
                  <a:schemeClr val="bg2"/>
                </a:solidFill>
                <a:latin typeface="Calibri" panose="020F0502020204030204" pitchFamily="34" charset="0"/>
                <a:cs typeface="Calibri" panose="020F0502020204030204" pitchFamily="34" charset="0"/>
              </a:rPr>
              <a:t>        </a:t>
            </a:r>
            <a:r>
              <a:rPr lang="tr-TR" sz="2000" b="1" dirty="0">
                <a:solidFill>
                  <a:srgbClr val="FF0000"/>
                </a:solidFill>
                <a:latin typeface="Calibri" panose="020F0502020204030204" pitchFamily="34" charset="0"/>
                <a:cs typeface="Calibri" panose="020F0502020204030204" pitchFamily="34" charset="0"/>
              </a:rPr>
              <a:t>Çalışma </a:t>
            </a:r>
            <a:r>
              <a:rPr lang="tr-TR" sz="2000" b="1" dirty="0" smtClean="0">
                <a:solidFill>
                  <a:srgbClr val="FF0000"/>
                </a:solidFill>
                <a:latin typeface="Calibri" panose="020F0502020204030204" pitchFamily="34" charset="0"/>
                <a:cs typeface="Calibri" panose="020F0502020204030204" pitchFamily="34" charset="0"/>
              </a:rPr>
              <a:t>kapsamında Anket</a:t>
            </a:r>
            <a:r>
              <a:rPr lang="tr-TR" sz="2000" b="1" dirty="0">
                <a:solidFill>
                  <a:srgbClr val="FF0000"/>
                </a:solidFill>
                <a:latin typeface="Calibri" panose="020F0502020204030204" pitchFamily="34" charset="0"/>
                <a:cs typeface="Calibri" panose="020F0502020204030204" pitchFamily="34" charset="0"/>
              </a:rPr>
              <a:t>, </a:t>
            </a:r>
            <a:r>
              <a:rPr lang="tr-TR" sz="2000" b="1" dirty="0" err="1">
                <a:solidFill>
                  <a:srgbClr val="FF0000"/>
                </a:solidFill>
                <a:latin typeface="Calibri" panose="020F0502020204030204" pitchFamily="34" charset="0"/>
                <a:cs typeface="Calibri" panose="020F0502020204030204" pitchFamily="34" charset="0"/>
              </a:rPr>
              <a:t>yüzyüze</a:t>
            </a:r>
            <a:r>
              <a:rPr lang="tr-TR" sz="2000" b="1" dirty="0">
                <a:solidFill>
                  <a:srgbClr val="FF0000"/>
                </a:solidFill>
                <a:latin typeface="Calibri" panose="020F0502020204030204" pitchFamily="34" charset="0"/>
                <a:cs typeface="Calibri" panose="020F0502020204030204" pitchFamily="34" charset="0"/>
              </a:rPr>
              <a:t> görüşme, uygulama </a:t>
            </a:r>
            <a:r>
              <a:rPr lang="tr-TR" sz="2000" b="1" dirty="0" smtClean="0">
                <a:solidFill>
                  <a:srgbClr val="FF0000"/>
                </a:solidFill>
                <a:latin typeface="Calibri" panose="020F0502020204030204" pitchFamily="34" charset="0"/>
                <a:cs typeface="Calibri" panose="020F0502020204030204" pitchFamily="34" charset="0"/>
              </a:rPr>
              <a:t>vb. </a:t>
            </a:r>
            <a:r>
              <a:rPr lang="tr-TR" sz="2000" b="1" dirty="0">
                <a:solidFill>
                  <a:srgbClr val="FF0000"/>
                </a:solidFill>
                <a:latin typeface="Calibri" panose="020F0502020204030204" pitchFamily="34" charset="0"/>
                <a:cs typeface="Calibri" panose="020F0502020204030204" pitchFamily="34" charset="0"/>
              </a:rPr>
              <a:t>yöntemlerinden yararlanılmıştır</a:t>
            </a:r>
            <a:r>
              <a:rPr lang="tr-TR" sz="2000" b="1" dirty="0" smtClean="0">
                <a:latin typeface="Calibri" panose="020F0502020204030204" pitchFamily="34" charset="0"/>
                <a:cs typeface="Calibri" panose="020F0502020204030204" pitchFamily="34" charset="0"/>
              </a:rPr>
              <a:t>. gibi </a:t>
            </a:r>
          </a:p>
          <a:p>
            <a:pPr algn="just"/>
            <a:r>
              <a:rPr lang="tr-TR" sz="2000" b="1" dirty="0">
                <a:latin typeface="Calibri" panose="020F0502020204030204" pitchFamily="34" charset="0"/>
                <a:cs typeface="Calibri" panose="020F0502020204030204" pitchFamily="34" charset="0"/>
              </a:rPr>
              <a:t> </a:t>
            </a:r>
            <a:r>
              <a:rPr lang="tr-TR" sz="2000" b="1" dirty="0" smtClean="0">
                <a:latin typeface="Calibri" panose="020F0502020204030204" pitchFamily="34" charset="0"/>
                <a:cs typeface="Calibri" panose="020F0502020204030204" pitchFamily="34" charset="0"/>
              </a:rPr>
              <a:t>         </a:t>
            </a:r>
          </a:p>
          <a:p>
            <a:pPr algn="just"/>
            <a:r>
              <a:rPr lang="tr-TR" sz="2000" b="1" dirty="0" smtClean="0">
                <a:latin typeface="Calibri" panose="020F0502020204030204" pitchFamily="34" charset="0"/>
                <a:cs typeface="Calibri" panose="020F0502020204030204" pitchFamily="34" charset="0"/>
              </a:rPr>
              <a:t>         </a:t>
            </a:r>
            <a:r>
              <a:rPr lang="tr-TR" sz="2000" b="1" u="sng" dirty="0" smtClean="0">
                <a:latin typeface="Calibri" panose="020F0502020204030204" pitchFamily="34" charset="0"/>
                <a:cs typeface="Calibri" panose="020F0502020204030204" pitchFamily="34" charset="0"/>
              </a:rPr>
              <a:t>4.2</a:t>
            </a:r>
            <a:r>
              <a:rPr lang="tr-TR" sz="2000" b="1" u="sng" dirty="0">
                <a:latin typeface="Calibri" panose="020F0502020204030204" pitchFamily="34" charset="0"/>
                <a:cs typeface="Calibri" panose="020F0502020204030204" pitchFamily="34" charset="0"/>
              </a:rPr>
              <a:t>. Plan </a:t>
            </a:r>
            <a:endParaRPr lang="tr-TR" sz="2000" b="1" u="sng" dirty="0" smtClean="0">
              <a:latin typeface="Calibri" panose="020F0502020204030204" pitchFamily="34" charset="0"/>
              <a:cs typeface="Calibri" panose="020F0502020204030204" pitchFamily="34" charset="0"/>
            </a:endParaRPr>
          </a:p>
          <a:p>
            <a:pPr algn="just"/>
            <a:r>
              <a:rPr lang="tr-TR" sz="2000" b="1" dirty="0" smtClean="0">
                <a:latin typeface="Calibri" panose="020F0502020204030204" pitchFamily="34" charset="0"/>
                <a:cs typeface="Calibri" panose="020F0502020204030204" pitchFamily="34" charset="0"/>
              </a:rPr>
              <a:t>          Çalışma </a:t>
            </a:r>
            <a:r>
              <a:rPr lang="tr-TR" sz="2000" b="1" dirty="0">
                <a:latin typeface="Calibri" panose="020F0502020204030204" pitchFamily="34" charset="0"/>
                <a:cs typeface="Calibri" panose="020F0502020204030204" pitchFamily="34" charset="0"/>
              </a:rPr>
              <a:t>planı, zaman çizelgesi, görev dağılımı, hangi faaliyetlerin nasıl belirlendiği gibi hususlar tablolardan yararlanarak açıklanacaktır. </a:t>
            </a:r>
          </a:p>
          <a:p>
            <a:pPr algn="just"/>
            <a:r>
              <a:rPr lang="tr-TR" sz="2000" dirty="0">
                <a:solidFill>
                  <a:schemeClr val="bg2"/>
                </a:solidFill>
                <a:latin typeface="Calibri" panose="020F0502020204030204" pitchFamily="34" charset="0"/>
                <a:cs typeface="Calibri" panose="020F0502020204030204" pitchFamily="34" charset="0"/>
              </a:rPr>
              <a:t> </a:t>
            </a:r>
            <a:r>
              <a:rPr lang="tr-TR" sz="2000" dirty="0" smtClean="0">
                <a:solidFill>
                  <a:schemeClr val="bg2"/>
                </a:solidFill>
                <a:latin typeface="Calibri" panose="020F0502020204030204" pitchFamily="34" charset="0"/>
                <a:cs typeface="Calibri" panose="020F0502020204030204" pitchFamily="34" charset="0"/>
              </a:rPr>
              <a:t>         (</a:t>
            </a:r>
            <a:r>
              <a:rPr lang="tr-TR" altLang="tr-TR" sz="2000" dirty="0">
                <a:solidFill>
                  <a:srgbClr val="000000"/>
                </a:solidFill>
                <a:latin typeface="Times New Roman" pitchFamily="18" charset="0"/>
                <a:ea typeface="Calibri" pitchFamily="34" charset="0"/>
                <a:cs typeface="Times New Roman" pitchFamily="18" charset="0"/>
              </a:rPr>
              <a:t>sorumlu kişilerin belirtilmesi gereken sütuna kesinlikle isim </a:t>
            </a:r>
            <a:r>
              <a:rPr lang="tr-TR" altLang="tr-TR" sz="2000" dirty="0" smtClean="0">
                <a:solidFill>
                  <a:srgbClr val="000000"/>
                </a:solidFill>
                <a:latin typeface="Times New Roman" pitchFamily="18" charset="0"/>
                <a:ea typeface="Calibri" pitchFamily="34" charset="0"/>
                <a:cs typeface="Times New Roman" pitchFamily="18" charset="0"/>
              </a:rPr>
              <a:t>yazılmayacak olup unvan yazılacaktır.)</a:t>
            </a:r>
            <a:endParaRPr lang="tr-TR" sz="2000" b="1" u="sng" dirty="0">
              <a:solidFill>
                <a:schemeClr val="bg2"/>
              </a:solidFill>
              <a:latin typeface="Calibri" panose="020F0502020204030204" pitchFamily="34" charset="0"/>
              <a:cs typeface="Calibri" panose="020F050202020403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290" y="4318959"/>
            <a:ext cx="6340822" cy="139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580337" y="5517232"/>
            <a:ext cx="1866922" cy="307777"/>
          </a:xfrm>
          <a:prstGeom prst="rect">
            <a:avLst/>
          </a:prstGeom>
          <a:noFill/>
        </p:spPr>
        <p:txBody>
          <a:bodyPr wrap="square" rtlCol="0">
            <a:spAutoFit/>
          </a:bodyPr>
          <a:lstStyle/>
          <a:p>
            <a:r>
              <a:rPr lang="tr-TR" sz="1400" dirty="0" smtClean="0">
                <a:solidFill>
                  <a:schemeClr val="bg2"/>
                </a:solidFill>
              </a:rPr>
              <a:t>Okul Müdürü</a:t>
            </a:r>
            <a:endParaRPr lang="tr-TR" sz="1400" dirty="0">
              <a:solidFill>
                <a:schemeClr val="bg2"/>
              </a:solidFill>
            </a:endParaRPr>
          </a:p>
        </p:txBody>
      </p:sp>
      <p:sp>
        <p:nvSpPr>
          <p:cNvPr id="11" name="Metin kutusu 10"/>
          <p:cNvSpPr txBox="1"/>
          <p:nvPr/>
        </p:nvSpPr>
        <p:spPr>
          <a:xfrm>
            <a:off x="4575051" y="5877272"/>
            <a:ext cx="1866922" cy="307777"/>
          </a:xfrm>
          <a:prstGeom prst="rect">
            <a:avLst/>
          </a:prstGeom>
          <a:noFill/>
        </p:spPr>
        <p:txBody>
          <a:bodyPr wrap="square" rtlCol="0">
            <a:spAutoFit/>
          </a:bodyPr>
          <a:lstStyle/>
          <a:p>
            <a:r>
              <a:rPr lang="tr-TR" sz="1400" dirty="0" smtClean="0">
                <a:solidFill>
                  <a:schemeClr val="bg2"/>
                </a:solidFill>
              </a:rPr>
              <a:t>Öğretmen</a:t>
            </a:r>
            <a:endParaRPr lang="tr-TR" sz="1400" dirty="0">
              <a:solidFill>
                <a:schemeClr val="bg2"/>
              </a:solidFill>
            </a:endParaRPr>
          </a:p>
        </p:txBody>
      </p:sp>
    </p:spTree>
    <p:extLst>
      <p:ext uri="{BB962C8B-B14F-4D97-AF65-F5344CB8AC3E}">
        <p14:creationId xmlns:p14="http://schemas.microsoft.com/office/powerpoint/2010/main" val="373654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7" name="Dikdörtgen 6"/>
          <p:cNvSpPr/>
          <p:nvPr/>
        </p:nvSpPr>
        <p:spPr>
          <a:xfrm>
            <a:off x="609222" y="1124744"/>
            <a:ext cx="8288089" cy="584775"/>
          </a:xfrm>
          <a:prstGeom prst="rect">
            <a:avLst/>
          </a:prstGeom>
        </p:spPr>
        <p:txBody>
          <a:bodyPr wrap="square">
            <a:spAutoFit/>
          </a:bodyPr>
          <a:lstStyle/>
          <a:p>
            <a:pPr marL="342900" lvl="0" indent="-342900" algn="ctr" eaLnBrk="0" fontAlgn="base" hangingPunct="0">
              <a:spcAft>
                <a:spcPct val="0"/>
              </a:spcAft>
              <a:buSzPct val="120000"/>
            </a:pPr>
            <a:r>
              <a:rPr lang="tr-TR" altLang="tr-TR" sz="3200" b="1" kern="0" dirty="0">
                <a:latin typeface="Times New Roman" panose="02020603050405020304" pitchFamily="18" charset="0"/>
                <a:cs typeface="Times New Roman" panose="02020603050405020304" pitchFamily="18" charset="0"/>
              </a:rPr>
              <a:t>5.	Uygulama</a:t>
            </a:r>
          </a:p>
        </p:txBody>
      </p:sp>
      <p:sp>
        <p:nvSpPr>
          <p:cNvPr id="3" name="Dikdörtgen 2"/>
          <p:cNvSpPr/>
          <p:nvPr/>
        </p:nvSpPr>
        <p:spPr>
          <a:xfrm>
            <a:off x="767049" y="2276872"/>
            <a:ext cx="7972436" cy="2862322"/>
          </a:xfrm>
          <a:prstGeom prst="rect">
            <a:avLst/>
          </a:prstGeom>
        </p:spPr>
        <p:txBody>
          <a:bodyPr wrap="square">
            <a:spAutoFit/>
          </a:bodyPr>
          <a:lstStyle/>
          <a:p>
            <a:pPr algn="just"/>
            <a:r>
              <a:rPr lang="tr-TR" sz="2000" b="1" dirty="0" smtClean="0">
                <a:latin typeface="Calibri" panose="020F0502020204030204" pitchFamily="34" charset="0"/>
                <a:cs typeface="Calibri" panose="020F0502020204030204" pitchFamily="34" charset="0"/>
              </a:rPr>
              <a:t>            Gerçekleştirilen </a:t>
            </a:r>
            <a:r>
              <a:rPr lang="tr-TR" sz="2000" b="1" dirty="0">
                <a:latin typeface="Calibri" panose="020F0502020204030204" pitchFamily="34" charset="0"/>
                <a:cs typeface="Calibri" panose="020F0502020204030204" pitchFamily="34" charset="0"/>
              </a:rPr>
              <a:t>uygulamalar akıcı bir anlatımla, çalışma planına uygun biçimde kronolojik olarak açıklanacaktır. Uygulamanın nasıl izlendiği ve değerlendirildiği ve izleme-değerlendirme sonuçlarından nasıl yararlanıldığı açıklanacaktır</a:t>
            </a:r>
            <a:r>
              <a:rPr lang="tr-TR" sz="2000" b="1" dirty="0" smtClean="0">
                <a:latin typeface="Calibri" panose="020F0502020204030204" pitchFamily="34" charset="0"/>
                <a:cs typeface="Calibri" panose="020F0502020204030204" pitchFamily="34" charset="0"/>
              </a:rPr>
              <a:t>.</a:t>
            </a:r>
          </a:p>
          <a:p>
            <a:pPr algn="just"/>
            <a:endParaRPr lang="tr-TR" sz="2000" b="1" dirty="0" smtClean="0">
              <a:latin typeface="Calibri" panose="020F0502020204030204" pitchFamily="34" charset="0"/>
              <a:cs typeface="Calibri" panose="020F0502020204030204" pitchFamily="34" charset="0"/>
            </a:endParaRPr>
          </a:p>
          <a:p>
            <a:pPr algn="just"/>
            <a:endParaRPr lang="tr-TR" sz="2000" b="1" dirty="0">
              <a:latin typeface="Calibri" panose="020F0502020204030204" pitchFamily="34" charset="0"/>
              <a:cs typeface="Calibri" panose="020F0502020204030204" pitchFamily="34" charset="0"/>
            </a:endParaRPr>
          </a:p>
          <a:p>
            <a:pPr algn="just"/>
            <a:r>
              <a:rPr lang="tr-TR" sz="2000" b="1" i="1" u="sng" dirty="0">
                <a:latin typeface="Calibri" panose="020F0502020204030204" pitchFamily="34" charset="0"/>
                <a:cs typeface="Calibri" panose="020F0502020204030204" pitchFamily="34" charset="0"/>
              </a:rPr>
              <a:t> 5.1. Çalışmanın </a:t>
            </a:r>
            <a:r>
              <a:rPr lang="tr-TR" sz="2000" b="1" i="1" u="sng" dirty="0" smtClean="0">
                <a:latin typeface="Calibri" panose="020F0502020204030204" pitchFamily="34" charset="0"/>
                <a:cs typeface="Calibri" panose="020F0502020204030204" pitchFamily="34" charset="0"/>
              </a:rPr>
              <a:t>uygulanması</a:t>
            </a:r>
          </a:p>
          <a:p>
            <a:pPr algn="just"/>
            <a:endParaRPr lang="tr-TR" sz="2000" b="1" i="1" u="sng" dirty="0" smtClean="0">
              <a:latin typeface="Calibri" panose="020F0502020204030204" pitchFamily="34" charset="0"/>
              <a:cs typeface="Calibri" panose="020F0502020204030204" pitchFamily="34" charset="0"/>
            </a:endParaRPr>
          </a:p>
          <a:p>
            <a:pPr algn="just"/>
            <a:r>
              <a:rPr lang="tr-TR" sz="2000" b="1" i="1" u="sng" dirty="0" smtClean="0">
                <a:latin typeface="Calibri" panose="020F0502020204030204" pitchFamily="34" charset="0"/>
                <a:cs typeface="Calibri" panose="020F0502020204030204" pitchFamily="34" charset="0"/>
              </a:rPr>
              <a:t>5.2</a:t>
            </a:r>
            <a:r>
              <a:rPr lang="tr-TR" sz="2000" b="1" i="1" u="sng" dirty="0">
                <a:latin typeface="Calibri" panose="020F0502020204030204" pitchFamily="34" charset="0"/>
                <a:cs typeface="Calibri" panose="020F0502020204030204" pitchFamily="34" charset="0"/>
              </a:rPr>
              <a:t>. İzleme ve değerlendirme </a:t>
            </a:r>
            <a:endParaRPr lang="tr-TR"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654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642910" y="285728"/>
            <a:ext cx="8288089" cy="584775"/>
          </a:xfrm>
          <a:prstGeom prst="rect">
            <a:avLst/>
          </a:prstGeom>
        </p:spPr>
        <p:txBody>
          <a:bodyPr wrap="square">
            <a:spAutoFit/>
          </a:bodyPr>
          <a:lstStyle/>
          <a:p>
            <a:pPr marL="342900" lvl="0" indent="-342900" algn="ctr" eaLnBrk="0" fontAlgn="base" hangingPunct="0">
              <a:spcAft>
                <a:spcPct val="0"/>
              </a:spcAft>
              <a:buSzPct val="120000"/>
            </a:pPr>
            <a:r>
              <a:rPr lang="tr-TR" altLang="tr-TR" sz="3200" b="1" kern="0" dirty="0">
                <a:latin typeface="Times New Roman" panose="02020603050405020304" pitchFamily="18" charset="0"/>
                <a:cs typeface="Times New Roman" panose="02020603050405020304" pitchFamily="18" charset="0"/>
              </a:rPr>
              <a:t>6.	Sonuçlar</a:t>
            </a:r>
          </a:p>
        </p:txBody>
      </p:sp>
      <p:sp>
        <p:nvSpPr>
          <p:cNvPr id="2" name="Dikdörtgen 1"/>
          <p:cNvSpPr/>
          <p:nvPr/>
        </p:nvSpPr>
        <p:spPr>
          <a:xfrm>
            <a:off x="357158" y="928670"/>
            <a:ext cx="8589336" cy="4093428"/>
          </a:xfrm>
          <a:prstGeom prst="rect">
            <a:avLst/>
          </a:prstGeom>
        </p:spPr>
        <p:txBody>
          <a:bodyPr wrap="square">
            <a:spAutoFit/>
          </a:bodyPr>
          <a:lstStyle/>
          <a:p>
            <a:r>
              <a:rPr lang="tr-TR" sz="2000" b="1" i="1" dirty="0" smtClean="0">
                <a:solidFill>
                  <a:srgbClr val="000000"/>
                </a:solidFill>
                <a:latin typeface="Calibri" panose="020F0502020204030204" pitchFamily="34" charset="0"/>
                <a:cs typeface="Calibri" panose="020F0502020204030204" pitchFamily="34" charset="0"/>
              </a:rPr>
              <a:t>	</a:t>
            </a:r>
            <a:r>
              <a:rPr lang="tr-TR" sz="2000" b="1" i="1" u="sng" dirty="0" smtClean="0">
                <a:solidFill>
                  <a:srgbClr val="000000"/>
                </a:solidFill>
                <a:latin typeface="Calibri" panose="020F0502020204030204" pitchFamily="34" charset="0"/>
                <a:cs typeface="Calibri" panose="020F0502020204030204" pitchFamily="34" charset="0"/>
              </a:rPr>
              <a:t>6.1.Paydaşlara </a:t>
            </a:r>
            <a:r>
              <a:rPr lang="tr-TR" sz="2000" b="1" i="1" u="sng" dirty="0">
                <a:solidFill>
                  <a:srgbClr val="000000"/>
                </a:solidFill>
                <a:latin typeface="Calibri" panose="020F0502020204030204" pitchFamily="34" charset="0"/>
                <a:cs typeface="Calibri" panose="020F0502020204030204" pitchFamily="34" charset="0"/>
              </a:rPr>
              <a:t>sağlanan katkılar, amaç ve hedeflere ulaşma düzeyi</a:t>
            </a:r>
            <a:endParaRPr lang="tr-TR" sz="2000" b="1" u="sng" dirty="0">
              <a:solidFill>
                <a:srgbClr val="000000"/>
              </a:solidFill>
              <a:latin typeface="Calibri" panose="020F0502020204030204" pitchFamily="34" charset="0"/>
              <a:cs typeface="Calibri" panose="020F0502020204030204" pitchFamily="34" charset="0"/>
            </a:endParaRPr>
          </a:p>
          <a:p>
            <a:endParaRPr lang="tr-TR" sz="2000" dirty="0" smtClean="0">
              <a:solidFill>
                <a:srgbClr val="000000"/>
              </a:solidFill>
              <a:latin typeface="Calibri" panose="020F0502020204030204" pitchFamily="34" charset="0"/>
              <a:cs typeface="Calibri" panose="020F0502020204030204" pitchFamily="34" charset="0"/>
            </a:endParaRPr>
          </a:p>
          <a:p>
            <a:pPr algn="just"/>
            <a:r>
              <a:rPr lang="tr-TR" sz="2000" b="1" dirty="0" smtClean="0">
                <a:solidFill>
                  <a:srgbClr val="000000"/>
                </a:solidFill>
                <a:latin typeface="Calibri" panose="020F0502020204030204" pitchFamily="34" charset="0"/>
                <a:cs typeface="Calibri" panose="020F0502020204030204" pitchFamily="34" charset="0"/>
              </a:rPr>
              <a:t>               Öğrenci</a:t>
            </a:r>
            <a:r>
              <a:rPr lang="tr-TR" sz="2000" b="1" dirty="0">
                <a:solidFill>
                  <a:srgbClr val="000000"/>
                </a:solidFill>
                <a:latin typeface="Calibri" panose="020F0502020204030204" pitchFamily="34" charset="0"/>
                <a:cs typeface="Calibri" panose="020F0502020204030204" pitchFamily="34" charset="0"/>
              </a:rPr>
              <a:t>, öğretmen, veli, idareci ve diğer paydaşlara sağlanan katkı ve faydalardan bahsedilecektir. Sayısal verilerden yararlanılmalı ve somut ifadeler kullanılmalıdır. Başlangıçta ortaya konan amaç ve hedeflere baz alınarak bunlara hangi düzeyde ulaşıldığı </a:t>
            </a:r>
            <a:r>
              <a:rPr lang="tr-TR" sz="2000" b="1" dirty="0">
                <a:solidFill>
                  <a:srgbClr val="FF0000"/>
                </a:solidFill>
                <a:latin typeface="Calibri" panose="020F0502020204030204" pitchFamily="34" charset="0"/>
                <a:cs typeface="Calibri" panose="020F0502020204030204" pitchFamily="34" charset="0"/>
              </a:rPr>
              <a:t>sayısal </a:t>
            </a:r>
            <a:r>
              <a:rPr lang="tr-TR" sz="2000" b="1" dirty="0" smtClean="0">
                <a:solidFill>
                  <a:srgbClr val="FF0000"/>
                </a:solidFill>
                <a:latin typeface="Calibri" panose="020F0502020204030204" pitchFamily="34" charset="0"/>
                <a:cs typeface="Calibri" panose="020F0502020204030204" pitchFamily="34" charset="0"/>
              </a:rPr>
              <a:t>ver</a:t>
            </a:r>
            <a:r>
              <a:rPr lang="tr-TR" sz="2000" b="1" dirty="0">
                <a:solidFill>
                  <a:srgbClr val="FF0000"/>
                </a:solidFill>
                <a:latin typeface="Calibri" panose="020F0502020204030204" pitchFamily="34" charset="0"/>
                <a:cs typeface="Calibri" panose="020F0502020204030204" pitchFamily="34" charset="0"/>
              </a:rPr>
              <a:t>il</a:t>
            </a:r>
            <a:r>
              <a:rPr lang="tr-TR" sz="2000" b="1" dirty="0" smtClean="0">
                <a:solidFill>
                  <a:srgbClr val="FF0000"/>
                </a:solidFill>
                <a:latin typeface="Calibri" panose="020F0502020204030204" pitchFamily="34" charset="0"/>
                <a:cs typeface="Calibri" panose="020F0502020204030204" pitchFamily="34" charset="0"/>
              </a:rPr>
              <a:t>er</a:t>
            </a:r>
            <a:r>
              <a:rPr lang="tr-TR" sz="2000" b="1" dirty="0">
                <a:solidFill>
                  <a:srgbClr val="FF0000"/>
                </a:solidFill>
                <a:latin typeface="Calibri" panose="020F0502020204030204" pitchFamily="34" charset="0"/>
                <a:cs typeface="Calibri" panose="020F0502020204030204" pitchFamily="34" charset="0"/>
              </a:rPr>
              <a:t>le</a:t>
            </a:r>
            <a:r>
              <a:rPr lang="tr-TR" sz="2000" b="1" dirty="0" smtClean="0">
                <a:solidFill>
                  <a:srgbClr val="000000"/>
                </a:solidFill>
                <a:latin typeface="Calibri" panose="020F0502020204030204" pitchFamily="34" charset="0"/>
                <a:cs typeface="Calibri" panose="020F0502020204030204" pitchFamily="34" charset="0"/>
              </a:rPr>
              <a:t> belirtilmelidir</a:t>
            </a:r>
            <a:r>
              <a:rPr lang="tr-TR" sz="2000" b="1" dirty="0">
                <a:solidFill>
                  <a:srgbClr val="000000"/>
                </a:solidFill>
                <a:latin typeface="Calibri" panose="020F0502020204030204" pitchFamily="34" charset="0"/>
                <a:cs typeface="Calibri" panose="020F0502020204030204" pitchFamily="34" charset="0"/>
              </a:rPr>
              <a:t>. </a:t>
            </a:r>
            <a:endParaRPr lang="tr-TR" sz="2000" b="1" dirty="0" smtClean="0">
              <a:solidFill>
                <a:srgbClr val="000000"/>
              </a:solidFill>
              <a:latin typeface="Calibri" panose="020F0502020204030204" pitchFamily="34" charset="0"/>
              <a:cs typeface="Calibri" panose="020F0502020204030204" pitchFamily="34" charset="0"/>
            </a:endParaRPr>
          </a:p>
          <a:p>
            <a:pPr algn="just"/>
            <a:r>
              <a:rPr lang="tr-TR" sz="2000" b="1" dirty="0">
                <a:solidFill>
                  <a:srgbClr val="000000"/>
                </a:solidFill>
                <a:latin typeface="Calibri" panose="020F0502020204030204" pitchFamily="34" charset="0"/>
                <a:cs typeface="Calibri" panose="020F0502020204030204" pitchFamily="34" charset="0"/>
              </a:rPr>
              <a:t>	</a:t>
            </a:r>
            <a:r>
              <a:rPr lang="tr-TR" sz="2000" b="1" dirty="0" smtClean="0">
                <a:latin typeface="Calibri" panose="020F0502020204030204" pitchFamily="34" charset="0"/>
                <a:cs typeface="Calibri" panose="020F0502020204030204" pitchFamily="34" charset="0"/>
              </a:rPr>
              <a:t>Örneğin</a:t>
            </a:r>
            <a:r>
              <a:rPr lang="tr-TR" sz="2000" b="1" dirty="0">
                <a:latin typeface="Calibri" panose="020F0502020204030204" pitchFamily="34" charset="0"/>
                <a:cs typeface="Calibri" panose="020F0502020204030204" pitchFamily="34" charset="0"/>
              </a:rPr>
              <a:t>; </a:t>
            </a:r>
          </a:p>
          <a:p>
            <a:pPr algn="just"/>
            <a:r>
              <a:rPr lang="tr-TR" sz="2000" b="1" dirty="0" smtClean="0">
                <a:solidFill>
                  <a:srgbClr val="FF0000"/>
                </a:solidFill>
                <a:latin typeface="Calibri" panose="020F0502020204030204" pitchFamily="34" charset="0"/>
                <a:cs typeface="Calibri" panose="020F0502020204030204" pitchFamily="34" charset="0"/>
              </a:rPr>
              <a:t>               ……</a:t>
            </a:r>
            <a:r>
              <a:rPr lang="tr-TR" sz="2000" b="1" dirty="0" err="1">
                <a:solidFill>
                  <a:srgbClr val="FF0000"/>
                </a:solidFill>
                <a:latin typeface="Calibri" panose="020F0502020204030204" pitchFamily="34" charset="0"/>
                <a:cs typeface="Calibri" panose="020F0502020204030204" pitchFamily="34" charset="0"/>
              </a:rPr>
              <a:t>nolu</a:t>
            </a:r>
            <a:r>
              <a:rPr lang="tr-TR" sz="2000" b="1" dirty="0">
                <a:solidFill>
                  <a:srgbClr val="FF0000"/>
                </a:solidFill>
                <a:latin typeface="Calibri" panose="020F0502020204030204" pitchFamily="34" charset="0"/>
                <a:cs typeface="Calibri" panose="020F0502020204030204" pitchFamily="34" charset="0"/>
              </a:rPr>
              <a:t> hedefe </a:t>
            </a:r>
            <a:r>
              <a:rPr lang="tr-TR" sz="2000" b="1" dirty="0" smtClean="0">
                <a:solidFill>
                  <a:srgbClr val="FF0000"/>
                </a:solidFill>
                <a:latin typeface="Calibri" panose="020F0502020204030204" pitchFamily="34" charset="0"/>
                <a:cs typeface="Calibri" panose="020F0502020204030204" pitchFamily="34" charset="0"/>
              </a:rPr>
              <a:t>ulaşılmış, belirtilen </a:t>
            </a:r>
            <a:r>
              <a:rPr lang="tr-TR" sz="2000" b="1" dirty="0">
                <a:solidFill>
                  <a:srgbClr val="FF0000"/>
                </a:solidFill>
                <a:latin typeface="Calibri" panose="020F0502020204030204" pitchFamily="34" charset="0"/>
                <a:cs typeface="Calibri" panose="020F0502020204030204" pitchFamily="34" charset="0"/>
              </a:rPr>
              <a:t>…… faaliyetler gerçekleştirilmiştir.</a:t>
            </a:r>
          </a:p>
          <a:p>
            <a:pPr algn="just"/>
            <a:endParaRPr lang="tr-TR" sz="2000" b="1" dirty="0" smtClean="0">
              <a:solidFill>
                <a:srgbClr val="000000"/>
              </a:solidFill>
              <a:latin typeface="Calibri" panose="020F0502020204030204" pitchFamily="34" charset="0"/>
              <a:cs typeface="Calibri" panose="020F0502020204030204" pitchFamily="34" charset="0"/>
            </a:endParaRPr>
          </a:p>
          <a:p>
            <a:pPr algn="just"/>
            <a:r>
              <a:rPr lang="tr-TR" sz="2000" b="1" dirty="0" smtClean="0">
                <a:solidFill>
                  <a:srgbClr val="000000"/>
                </a:solidFill>
                <a:latin typeface="Calibri" panose="020F0502020204030204" pitchFamily="34" charset="0"/>
                <a:cs typeface="Calibri" panose="020F0502020204030204" pitchFamily="34" charset="0"/>
              </a:rPr>
              <a:t>	Ya </a:t>
            </a:r>
            <a:r>
              <a:rPr lang="tr-TR" sz="2000" b="1" dirty="0">
                <a:solidFill>
                  <a:srgbClr val="000000"/>
                </a:solidFill>
                <a:latin typeface="Calibri" panose="020F0502020204030204" pitchFamily="34" charset="0"/>
                <a:cs typeface="Calibri" panose="020F0502020204030204" pitchFamily="34" charset="0"/>
              </a:rPr>
              <a:t>da; </a:t>
            </a:r>
          </a:p>
          <a:p>
            <a:pPr algn="just"/>
            <a:r>
              <a:rPr lang="tr-TR" sz="2000" b="1" dirty="0" smtClean="0">
                <a:solidFill>
                  <a:srgbClr val="FF0000"/>
                </a:solidFill>
                <a:latin typeface="Calibri" panose="020F0502020204030204" pitchFamily="34" charset="0"/>
                <a:cs typeface="Calibri" panose="020F0502020204030204" pitchFamily="34" charset="0"/>
              </a:rPr>
              <a:t>               Örnek</a:t>
            </a:r>
            <a:r>
              <a:rPr lang="tr-TR" sz="2000" b="1" dirty="0">
                <a:solidFill>
                  <a:srgbClr val="FF0000"/>
                </a:solidFill>
                <a:latin typeface="Calibri" panose="020F0502020204030204" pitchFamily="34" charset="0"/>
                <a:cs typeface="Calibri" panose="020F0502020204030204" pitchFamily="34" charset="0"/>
              </a:rPr>
              <a:t>; “Öğrenci devamsızlık oranı %23’ten %17’ye düşmüştür”, “Matematik dersi not ortalaması 74’ten 81’e yükselmiştir” gibi ifadelerden mümkün olduğunca yararlanılmalıdır.</a:t>
            </a:r>
          </a:p>
        </p:txBody>
      </p:sp>
    </p:spTree>
    <p:extLst>
      <p:ext uri="{BB962C8B-B14F-4D97-AF65-F5344CB8AC3E}">
        <p14:creationId xmlns:p14="http://schemas.microsoft.com/office/powerpoint/2010/main" val="373654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2" name="Dikdörtgen 1"/>
          <p:cNvSpPr/>
          <p:nvPr/>
        </p:nvSpPr>
        <p:spPr>
          <a:xfrm>
            <a:off x="450588" y="2636912"/>
            <a:ext cx="8288089" cy="1323439"/>
          </a:xfrm>
          <a:prstGeom prst="rect">
            <a:avLst/>
          </a:prstGeom>
        </p:spPr>
        <p:txBody>
          <a:bodyPr wrap="square">
            <a:spAutoFit/>
          </a:bodyPr>
          <a:lstStyle/>
          <a:p>
            <a:r>
              <a:rPr lang="tr-TR" sz="2000" b="1" i="1" dirty="0" smtClean="0">
                <a:solidFill>
                  <a:srgbClr val="000000"/>
                </a:solidFill>
                <a:latin typeface="Calibri" panose="020F0502020204030204" pitchFamily="34" charset="0"/>
                <a:cs typeface="Calibri" panose="020F0502020204030204" pitchFamily="34" charset="0"/>
              </a:rPr>
              <a:t>	</a:t>
            </a:r>
            <a:r>
              <a:rPr lang="tr-TR" sz="2000" b="1" i="1" u="sng" dirty="0" smtClean="0">
                <a:solidFill>
                  <a:srgbClr val="000000"/>
                </a:solidFill>
                <a:latin typeface="Calibri" panose="020F0502020204030204" pitchFamily="34" charset="0"/>
                <a:cs typeface="Calibri" panose="020F0502020204030204" pitchFamily="34" charset="0"/>
              </a:rPr>
              <a:t>6.2</a:t>
            </a:r>
            <a:r>
              <a:rPr lang="tr-TR" sz="2000" b="1" i="1" u="sng" dirty="0">
                <a:solidFill>
                  <a:srgbClr val="000000"/>
                </a:solidFill>
                <a:latin typeface="Calibri" panose="020F0502020204030204" pitchFamily="34" charset="0"/>
                <a:cs typeface="Calibri" panose="020F0502020204030204" pitchFamily="34" charset="0"/>
              </a:rPr>
              <a:t>. Sürdürülebilirlik ve </a:t>
            </a:r>
            <a:r>
              <a:rPr lang="tr-TR" sz="2000" b="1" i="1" u="sng" dirty="0" err="1">
                <a:solidFill>
                  <a:srgbClr val="000000"/>
                </a:solidFill>
                <a:latin typeface="Calibri" panose="020F0502020204030204" pitchFamily="34" charset="0"/>
                <a:cs typeface="Calibri" panose="020F0502020204030204" pitchFamily="34" charset="0"/>
              </a:rPr>
              <a:t>Yaygınlaştırılabilirlik</a:t>
            </a:r>
            <a:endParaRPr lang="tr-TR" sz="2000" b="1" u="sng" dirty="0">
              <a:solidFill>
                <a:srgbClr val="000000"/>
              </a:solidFill>
              <a:latin typeface="Calibri" panose="020F0502020204030204" pitchFamily="34" charset="0"/>
              <a:cs typeface="Calibri" panose="020F0502020204030204" pitchFamily="34" charset="0"/>
            </a:endParaRPr>
          </a:p>
          <a:p>
            <a:endParaRPr lang="tr-TR" sz="2000" dirty="0" smtClean="0">
              <a:solidFill>
                <a:srgbClr val="000000"/>
              </a:solidFill>
              <a:latin typeface="Calibri" panose="020F0502020204030204" pitchFamily="34" charset="0"/>
              <a:cs typeface="Calibri" panose="020F0502020204030204" pitchFamily="34" charset="0"/>
            </a:endParaRPr>
          </a:p>
          <a:p>
            <a:pPr algn="just"/>
            <a:r>
              <a:rPr lang="tr-TR" sz="2000" b="1" dirty="0" smtClean="0">
                <a:solidFill>
                  <a:srgbClr val="000000"/>
                </a:solidFill>
                <a:latin typeface="Calibri" panose="020F0502020204030204" pitchFamily="34" charset="0"/>
                <a:cs typeface="Calibri" panose="020F0502020204030204" pitchFamily="34" charset="0"/>
              </a:rPr>
              <a:t>          Çalışmanın </a:t>
            </a:r>
            <a:r>
              <a:rPr lang="tr-TR" sz="2000" b="1" dirty="0">
                <a:solidFill>
                  <a:srgbClr val="000000"/>
                </a:solidFill>
                <a:latin typeface="Calibri" panose="020F0502020204030204" pitchFamily="34" charset="0"/>
                <a:cs typeface="Calibri" panose="020F0502020204030204" pitchFamily="34" charset="0"/>
              </a:rPr>
              <a:t>diğer okul kurumlar için model olabilirliği ve yerel ya da ulusal geneline </a:t>
            </a:r>
            <a:r>
              <a:rPr lang="tr-TR" sz="2000" b="1" dirty="0" err="1" smtClean="0">
                <a:solidFill>
                  <a:srgbClr val="FF0000"/>
                </a:solidFill>
                <a:latin typeface="Calibri" panose="020F0502020204030204" pitchFamily="34" charset="0"/>
                <a:cs typeface="Calibri" panose="020F0502020204030204" pitchFamily="34" charset="0"/>
              </a:rPr>
              <a:t>yaygınlaştırılabilir</a:t>
            </a:r>
            <a:r>
              <a:rPr lang="tr-TR" sz="2000" b="1" dirty="0" err="1" smtClean="0">
                <a:solidFill>
                  <a:srgbClr val="000000"/>
                </a:solidFill>
                <a:latin typeface="Calibri" panose="020F0502020204030204" pitchFamily="34" charset="0"/>
                <a:cs typeface="Calibri" panose="020F0502020204030204" pitchFamily="34" charset="0"/>
              </a:rPr>
              <a:t>liğinden</a:t>
            </a:r>
            <a:r>
              <a:rPr lang="tr-TR" sz="2000" b="1" dirty="0" smtClean="0">
                <a:solidFill>
                  <a:srgbClr val="000000"/>
                </a:solidFill>
                <a:latin typeface="Calibri" panose="020F0502020204030204" pitchFamily="34" charset="0"/>
                <a:cs typeface="Calibri" panose="020F0502020204030204" pitchFamily="34" charset="0"/>
              </a:rPr>
              <a:t> </a:t>
            </a:r>
            <a:r>
              <a:rPr lang="tr-TR" sz="2000" b="1" dirty="0">
                <a:solidFill>
                  <a:srgbClr val="000000"/>
                </a:solidFill>
                <a:latin typeface="Calibri" panose="020F0502020204030204" pitchFamily="34" charset="0"/>
                <a:cs typeface="Calibri" panose="020F0502020204030204" pitchFamily="34" charset="0"/>
              </a:rPr>
              <a:t>bahsedilecektir.</a:t>
            </a:r>
          </a:p>
        </p:txBody>
      </p:sp>
    </p:spTree>
    <p:extLst>
      <p:ext uri="{BB962C8B-B14F-4D97-AF65-F5344CB8AC3E}">
        <p14:creationId xmlns:p14="http://schemas.microsoft.com/office/powerpoint/2010/main" val="373654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2400" dirty="0" smtClean="0"/>
              <a:t>DEĞERLENDİRİCİLERİN DİKKAT ETTİĞİ HUSUSLAR</a:t>
            </a:r>
            <a:endParaRPr lang="tr-TR" sz="2400" dirty="0"/>
          </a:p>
        </p:txBody>
      </p:sp>
      <p:sp>
        <p:nvSpPr>
          <p:cNvPr id="3" name="2 İçerik Yer Tutucusu"/>
          <p:cNvSpPr>
            <a:spLocks noGrp="1"/>
          </p:cNvSpPr>
          <p:nvPr>
            <p:ph idx="1"/>
          </p:nvPr>
        </p:nvSpPr>
        <p:spPr/>
        <p:txBody>
          <a:bodyPr>
            <a:normAutofit fontScale="77500" lnSpcReduction="20000"/>
          </a:bodyPr>
          <a:lstStyle/>
          <a:p>
            <a:pPr marL="0" indent="0" algn="ctr">
              <a:buFontTx/>
              <a:buNone/>
              <a:defRPr/>
            </a:pPr>
            <a:r>
              <a:rPr lang="tr-TR" b="1" dirty="0">
                <a:solidFill>
                  <a:srgbClr val="C00000"/>
                </a:solidFill>
              </a:rPr>
              <a:t>Değerlendirme dışı bırakılacaklar çalışmalar;</a:t>
            </a:r>
          </a:p>
          <a:p>
            <a:pPr>
              <a:lnSpc>
                <a:spcPct val="100000"/>
              </a:lnSpc>
              <a:defRPr/>
            </a:pPr>
            <a:r>
              <a:rPr lang="tr-TR" dirty="0" smtClean="0"/>
              <a:t>Rapor  </a:t>
            </a:r>
            <a:r>
              <a:rPr lang="tr-TR" dirty="0" smtClean="0"/>
              <a:t>2017/15 </a:t>
            </a:r>
            <a:r>
              <a:rPr lang="tr-TR" dirty="0" smtClean="0"/>
              <a:t>Sayılı Genelge ekinde yer alan örnek rapor formatında belirtilen </a:t>
            </a:r>
            <a:r>
              <a:rPr lang="tr-TR" b="1" dirty="0" smtClean="0">
                <a:solidFill>
                  <a:srgbClr val="0070C0"/>
                </a:solidFill>
              </a:rPr>
              <a:t>rapor yazım esaslarına uygun </a:t>
            </a:r>
            <a:r>
              <a:rPr lang="tr-TR" dirty="0" smtClean="0"/>
              <a:t>değilse, </a:t>
            </a:r>
          </a:p>
          <a:p>
            <a:pPr>
              <a:lnSpc>
                <a:spcPct val="100000"/>
              </a:lnSpc>
              <a:defRPr/>
            </a:pPr>
            <a:r>
              <a:rPr lang="tr-TR" dirty="0" smtClean="0"/>
              <a:t>Çalışmanın daha önce herhangi bir yarışmada </a:t>
            </a:r>
            <a:r>
              <a:rPr lang="tr-TR" b="1" dirty="0" smtClean="0">
                <a:solidFill>
                  <a:srgbClr val="FF0000"/>
                </a:solidFill>
              </a:rPr>
              <a:t>ödül almışsa,</a:t>
            </a:r>
          </a:p>
          <a:p>
            <a:pPr>
              <a:lnSpc>
                <a:spcPct val="100000"/>
              </a:lnSpc>
              <a:defRPr/>
            </a:pPr>
            <a:r>
              <a:rPr lang="tr-TR" dirty="0" smtClean="0"/>
              <a:t>Rapor </a:t>
            </a:r>
            <a:r>
              <a:rPr lang="tr-TR" b="1" dirty="0" smtClean="0">
                <a:solidFill>
                  <a:srgbClr val="0070C0"/>
                </a:solidFill>
              </a:rPr>
              <a:t>belirtilen kategoriyi karşılamıyorsa</a:t>
            </a:r>
            <a:r>
              <a:rPr lang="tr-TR" dirty="0" smtClean="0"/>
              <a:t>,</a:t>
            </a:r>
          </a:p>
          <a:p>
            <a:pPr>
              <a:lnSpc>
                <a:spcPct val="100000"/>
              </a:lnSpc>
              <a:defRPr/>
            </a:pPr>
            <a:r>
              <a:rPr lang="tr-TR" b="1" dirty="0" smtClean="0">
                <a:solidFill>
                  <a:srgbClr val="00B050"/>
                </a:solidFill>
              </a:rPr>
              <a:t>Sonuçlar alınmamışsa,</a:t>
            </a:r>
          </a:p>
          <a:p>
            <a:pPr>
              <a:lnSpc>
                <a:spcPct val="100000"/>
              </a:lnSpc>
              <a:defRPr/>
            </a:pPr>
            <a:r>
              <a:rPr lang="tr-TR" dirty="0" smtClean="0"/>
              <a:t>Rapor metninde ve raporda geçen görsellerde çalışmaya </a:t>
            </a:r>
            <a:r>
              <a:rPr lang="tr-TR" b="1" dirty="0" smtClean="0">
                <a:solidFill>
                  <a:srgbClr val="0070C0"/>
                </a:solidFill>
              </a:rPr>
              <a:t>ait il, ilçe, kurum, vali, kaymakam, okul müdürü vb. kişi ya da kurumların isimleri belirtilmiş</a:t>
            </a:r>
            <a:r>
              <a:rPr lang="tr-TR" dirty="0" smtClean="0"/>
              <a:t> ya da raporun ait olduğu </a:t>
            </a:r>
            <a:r>
              <a:rPr lang="tr-TR" b="1" dirty="0" smtClean="0">
                <a:solidFill>
                  <a:srgbClr val="FF0000"/>
                </a:solidFill>
              </a:rPr>
              <a:t>kişi veya kurum </a:t>
            </a:r>
            <a:r>
              <a:rPr lang="tr-TR" dirty="0" smtClean="0"/>
              <a:t>rapordan anlaşılabiliyorsa </a:t>
            </a:r>
          </a:p>
          <a:p>
            <a:pPr>
              <a:defRPr/>
            </a:pPr>
            <a:endParaRPr lang="tr-TR" dirty="0"/>
          </a:p>
        </p:txBody>
      </p:sp>
      <p:sp>
        <p:nvSpPr>
          <p:cNvPr id="4" name="3 Slayt Numarası Yer Tutucusu"/>
          <p:cNvSpPr>
            <a:spLocks noGrp="1"/>
          </p:cNvSpPr>
          <p:nvPr>
            <p:ph type="sldNum" sz="quarter" idx="12"/>
          </p:nvPr>
        </p:nvSpPr>
        <p:spPr/>
        <p:txBody>
          <a:bodyPr/>
          <a:lstStyle/>
          <a:p>
            <a:pPr>
              <a:defRPr/>
            </a:pPr>
            <a:fld id="{B8C0E772-3B13-43EC-ABB8-84FF93F2C9C2}" type="slidenum">
              <a:rPr lang="tr-TR" smtClean="0"/>
              <a:pPr>
                <a:defRPr/>
              </a:pPr>
              <a:t>34</a:t>
            </a:fld>
            <a:endParaRPr lang="tr-TR"/>
          </a:p>
        </p:txBody>
      </p:sp>
    </p:spTree>
    <p:extLst>
      <p:ext uri="{BB962C8B-B14F-4D97-AF65-F5344CB8AC3E}">
        <p14:creationId xmlns:p14="http://schemas.microsoft.com/office/powerpoint/2010/main" val="1786673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graphicFrame>
        <p:nvGraphicFramePr>
          <p:cNvPr id="5" name="6 Diyagram"/>
          <p:cNvGraphicFramePr/>
          <p:nvPr>
            <p:extLst>
              <p:ext uri="{D42A27DB-BD31-4B8C-83A1-F6EECF244321}">
                <p14:modId xmlns:p14="http://schemas.microsoft.com/office/powerpoint/2010/main" val="165798380"/>
              </p:ext>
            </p:extLst>
          </p:nvPr>
        </p:nvGraphicFramePr>
        <p:xfrm>
          <a:off x="714348" y="1000108"/>
          <a:ext cx="7936433"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4 Sağ Ok"/>
          <p:cNvSpPr/>
          <p:nvPr/>
        </p:nvSpPr>
        <p:spPr>
          <a:xfrm rot="5400000">
            <a:off x="1400366" y="2957296"/>
            <a:ext cx="662647" cy="463048"/>
          </a:xfrm>
          <a:prstGeom prst="rightArrow">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Dikdörtgen 7"/>
          <p:cNvSpPr/>
          <p:nvPr/>
        </p:nvSpPr>
        <p:spPr>
          <a:xfrm>
            <a:off x="642910" y="285728"/>
            <a:ext cx="8190757" cy="523220"/>
          </a:xfrm>
          <a:prstGeom prst="rect">
            <a:avLst/>
          </a:prstGeom>
        </p:spPr>
        <p:txBody>
          <a:bodyPr wrap="square">
            <a:spAutoFit/>
          </a:bodyPr>
          <a:lstStyle/>
          <a:p>
            <a:pPr marL="342900" lvl="0" indent="-342900" algn="ctr" eaLnBrk="0" fontAlgn="base" hangingPunct="0">
              <a:spcAft>
                <a:spcPct val="0"/>
              </a:spcAft>
              <a:buSzPct val="120000"/>
            </a:pPr>
            <a:r>
              <a:rPr lang="tr-TR" altLang="tr-TR" sz="2800" b="1" kern="0" dirty="0" smtClean="0">
                <a:latin typeface="Times New Roman" panose="02020603050405020304" pitchFamily="18" charset="0"/>
                <a:cs typeface="Times New Roman" panose="02020603050405020304" pitchFamily="18" charset="0"/>
              </a:rPr>
              <a:t>ÖLÇME VE DEĞERLENDİRME AŞAMALARI</a:t>
            </a:r>
            <a:endParaRPr lang="tr-TR" altLang="tr-TR" sz="28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5349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609224" y="1268760"/>
            <a:ext cx="8288089" cy="584775"/>
          </a:xfrm>
          <a:prstGeom prst="rect">
            <a:avLst/>
          </a:prstGeom>
        </p:spPr>
        <p:txBody>
          <a:bodyPr wrap="square">
            <a:spAutoFit/>
          </a:bodyPr>
          <a:lstStyle/>
          <a:p>
            <a:pPr marL="342900" lvl="0" indent="-342900" algn="ctr" eaLnBrk="0" fontAlgn="base" hangingPunct="0">
              <a:spcBef>
                <a:spcPts val="1800"/>
              </a:spcBef>
              <a:spcAft>
                <a:spcPct val="0"/>
              </a:spcAft>
              <a:buSzPct val="120000"/>
            </a:pPr>
            <a:r>
              <a:rPr lang="tr-TR" altLang="tr-TR" sz="3200" b="1" kern="0" noProof="0" dirty="0" smtClean="0">
                <a:latin typeface="Times New Roman" panose="02020603050405020304" pitchFamily="18" charset="0"/>
                <a:cs typeface="Times New Roman" panose="02020603050405020304" pitchFamily="18" charset="0"/>
              </a:rPr>
              <a:t>BAŞVURULAR NEREDEN YAPILACAK?</a:t>
            </a:r>
            <a:endParaRPr kumimoji="0" lang="tr-TR" altLang="tr-TR" sz="3200" b="1" u="none" strike="noStrike" kern="0" cap="none" spc="0" normalizeH="0" baseline="0" noProof="0" dirty="0" smtClean="0">
              <a:ln>
                <a:noFill/>
              </a:ln>
              <a:uLnTx/>
              <a:uFillTx/>
              <a:latin typeface="Times New Roman" panose="02020603050405020304" pitchFamily="18" charset="0"/>
              <a:cs typeface="Times New Roman" panose="02020603050405020304" pitchFamily="18" charset="0"/>
            </a:endParaRPr>
          </a:p>
        </p:txBody>
      </p:sp>
      <p:sp>
        <p:nvSpPr>
          <p:cNvPr id="10" name="2 İçerik Yer Tutucusu"/>
          <p:cNvSpPr>
            <a:spLocks noGrp="1"/>
          </p:cNvSpPr>
          <p:nvPr>
            <p:ph idx="1"/>
          </p:nvPr>
        </p:nvSpPr>
        <p:spPr>
          <a:xfrm>
            <a:off x="156082" y="2132856"/>
            <a:ext cx="8569325" cy="2376264"/>
          </a:xfrm>
        </p:spPr>
        <p:txBody>
          <a:bodyPr>
            <a:normAutofit fontScale="85000" lnSpcReduction="20000"/>
          </a:bodyPr>
          <a:lstStyle/>
          <a:p>
            <a:pPr>
              <a:lnSpc>
                <a:spcPct val="100000"/>
              </a:lnSpc>
              <a:buFontTx/>
              <a:buNone/>
            </a:pPr>
            <a:r>
              <a:rPr lang="tr-TR" altLang="tr-TR" sz="3200" dirty="0" smtClean="0"/>
              <a:t>	       Başvurular Nisan-Mayıs aylarında yapılacak olup, saha ziyaretleri Haziran ayı içerisinde yapılmaktadır. </a:t>
            </a:r>
          </a:p>
          <a:p>
            <a:pPr>
              <a:lnSpc>
                <a:spcPct val="100000"/>
              </a:lnSpc>
              <a:buFontTx/>
              <a:buNone/>
            </a:pPr>
            <a:r>
              <a:rPr lang="tr-TR" altLang="tr-TR" sz="3200" dirty="0" smtClean="0"/>
              <a:t>		Eğitim öğretimde yenilikçilik ödülleri başvuruları; bireysel veya kurumsal olarak </a:t>
            </a:r>
            <a:r>
              <a:rPr lang="tr-TR" altLang="tr-TR" sz="3200" dirty="0" smtClean="0">
                <a:solidFill>
                  <a:srgbClr val="0088B8"/>
                </a:solidFill>
                <a:hlinkClick r:id="rId2"/>
              </a:rPr>
              <a:t>http://eoyo.meb.gov.tr/Login.aspx</a:t>
            </a:r>
            <a:r>
              <a:rPr lang="tr-TR" altLang="tr-TR" sz="3200" dirty="0">
                <a:solidFill>
                  <a:srgbClr val="0088B8"/>
                </a:solidFill>
              </a:rPr>
              <a:t> </a:t>
            </a:r>
            <a:r>
              <a:rPr lang="tr-TR" altLang="tr-TR" sz="3200" dirty="0" smtClean="0"/>
              <a:t>adresi üzerinden elektronik ortamda yapılacaktır.</a:t>
            </a:r>
          </a:p>
        </p:txBody>
      </p:sp>
    </p:spTree>
    <p:extLst>
      <p:ext uri="{BB962C8B-B14F-4D97-AF65-F5344CB8AC3E}">
        <p14:creationId xmlns:p14="http://schemas.microsoft.com/office/powerpoint/2010/main" val="373654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158" y="614381"/>
            <a:ext cx="4248150" cy="5386387"/>
          </a:xfrm>
        </p:spPr>
        <p:txBody>
          <a:bodyPr/>
          <a:lstStyle/>
          <a:p>
            <a:pPr marL="0" indent="0" algn="l">
              <a:buFontTx/>
              <a:buNone/>
              <a:defRPr/>
            </a:pPr>
            <a:r>
              <a:rPr lang="tr-TR" dirty="0"/>
              <a:t>Eğitim ve öğretim alanında özgün ve modern </a:t>
            </a:r>
            <a:r>
              <a:rPr lang="tr-TR" dirty="0" smtClean="0"/>
              <a:t>uygulamaların;</a:t>
            </a:r>
          </a:p>
          <a:p>
            <a:pPr algn="l">
              <a:buFont typeface="Wingdings" panose="05000000000000000000" pitchFamily="2" charset="2"/>
              <a:buChar char="Ø"/>
              <a:defRPr/>
            </a:pPr>
            <a:r>
              <a:rPr lang="tr-TR" dirty="0" smtClean="0"/>
              <a:t>Ödüllendirilerek teşvik edilmesi,</a:t>
            </a:r>
          </a:p>
          <a:p>
            <a:pPr algn="l">
              <a:buFont typeface="Wingdings" panose="05000000000000000000" pitchFamily="2" charset="2"/>
              <a:buChar char="Ø"/>
              <a:defRPr/>
            </a:pPr>
            <a:r>
              <a:rPr lang="tr-TR" dirty="0" smtClean="0"/>
              <a:t>Paylaşımının sağlanması,</a:t>
            </a:r>
          </a:p>
          <a:p>
            <a:pPr algn="l">
              <a:buFont typeface="Wingdings" panose="05000000000000000000" pitchFamily="2" charset="2"/>
              <a:buChar char="Ø"/>
              <a:defRPr/>
            </a:pPr>
            <a:r>
              <a:rPr lang="tr-TR" dirty="0" smtClean="0"/>
              <a:t>Eğitim ortamlarının kalitesinin artırılması amaçlanmaktadır.</a:t>
            </a:r>
          </a:p>
        </p:txBody>
      </p:sp>
      <p:sp>
        <p:nvSpPr>
          <p:cNvPr id="6" name="Text Box 2051"/>
          <p:cNvSpPr txBox="1">
            <a:spLocks noChangeArrowheads="1"/>
          </p:cNvSpPr>
          <p:nvPr/>
        </p:nvSpPr>
        <p:spPr bwMode="auto">
          <a:xfrm>
            <a:off x="1187624" y="44624"/>
            <a:ext cx="66967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4000" b="1" dirty="0" smtClean="0"/>
              <a:t>AMAÇ</a:t>
            </a:r>
            <a:endParaRPr lang="tr-TR" altLang="tr-TR" sz="4000" b="1" dirty="0"/>
          </a:p>
        </p:txBody>
      </p:sp>
      <p:pic>
        <p:nvPicPr>
          <p:cNvPr id="2051" name="Picture 3" descr="C:\Users\Emrah\Desktop\06135840_ek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8" y="500042"/>
            <a:ext cx="3500818" cy="49536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936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t>BAŞVURU KATEGORİLERİ</a:t>
            </a:r>
            <a:endParaRPr lang="tr-TR" dirty="0"/>
          </a:p>
        </p:txBody>
      </p:sp>
      <p:graphicFrame>
        <p:nvGraphicFramePr>
          <p:cNvPr id="6" name="5 Diyagram"/>
          <p:cNvGraphicFramePr/>
          <p:nvPr/>
        </p:nvGraphicFramePr>
        <p:xfrm>
          <a:off x="467544" y="1916832"/>
          <a:ext cx="842493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298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i="1" dirty="0" smtClean="0"/>
              <a:t>1.Kategori</a:t>
            </a:r>
            <a:r>
              <a:rPr lang="tr-TR" dirty="0" smtClean="0"/>
              <a:t/>
            </a:r>
            <a:br>
              <a:rPr lang="tr-TR" dirty="0" smtClean="0"/>
            </a:br>
            <a:r>
              <a:rPr lang="tr-TR" i="1" dirty="0" smtClean="0"/>
              <a:t> Öğretim Yöntem ve Teknikleri </a:t>
            </a:r>
            <a:endParaRPr lang="tr-TR" dirty="0"/>
          </a:p>
        </p:txBody>
      </p:sp>
      <p:sp>
        <p:nvSpPr>
          <p:cNvPr id="24579" name="2 İçerik Yer Tutucusu"/>
          <p:cNvSpPr>
            <a:spLocks noGrp="1"/>
          </p:cNvSpPr>
          <p:nvPr>
            <p:ph idx="1"/>
          </p:nvPr>
        </p:nvSpPr>
        <p:spPr/>
        <p:txBody>
          <a:bodyPr>
            <a:normAutofit fontScale="85000" lnSpcReduction="10000"/>
          </a:bodyPr>
          <a:lstStyle/>
          <a:p>
            <a:pPr>
              <a:buFontTx/>
              <a:buNone/>
            </a:pPr>
            <a:r>
              <a:rPr lang="tr-TR" altLang="tr-TR" dirty="0" smtClean="0"/>
              <a:t>	1.1.Etkili öğretim tekniklerinin geliştirilmesi</a:t>
            </a:r>
          </a:p>
          <a:p>
            <a:pPr>
              <a:buFontTx/>
              <a:buNone/>
            </a:pPr>
            <a:r>
              <a:rPr lang="tr-TR" altLang="tr-TR" dirty="0" smtClean="0"/>
              <a:t>	1.2.Ölçme ve değerlendirme faaliyetleri ile öğrenme kazanımlarının edindirilme düzeyinin artırılması</a:t>
            </a:r>
          </a:p>
          <a:p>
            <a:pPr>
              <a:buFontTx/>
              <a:buNone/>
            </a:pPr>
            <a:r>
              <a:rPr lang="tr-TR" altLang="tr-TR" dirty="0" smtClean="0"/>
              <a:t>	1.3. Materyal geliştirme</a:t>
            </a:r>
          </a:p>
          <a:p>
            <a:pPr>
              <a:buFontTx/>
              <a:buNone/>
            </a:pPr>
            <a:r>
              <a:rPr lang="tr-TR" altLang="tr-TR" dirty="0" smtClean="0"/>
              <a:t>	1.4. Eğitim teknolojilerinin geliştirilmesi ve kullanımı</a:t>
            </a:r>
          </a:p>
          <a:p>
            <a:pPr>
              <a:buFontTx/>
              <a:buNone/>
            </a:pPr>
            <a:r>
              <a:rPr lang="tr-TR" altLang="tr-TR" dirty="0" smtClean="0"/>
              <a:t>	1.5.Öğrenme kazanımlarına yönelik içerik zenginleştirme</a:t>
            </a:r>
          </a:p>
          <a:p>
            <a:pPr>
              <a:buFontTx/>
              <a:buNone/>
            </a:pPr>
            <a:r>
              <a:rPr lang="tr-TR" altLang="tr-TR" dirty="0" smtClean="0"/>
              <a:t>	1.6.Özel eğitim gereksinimi olan öğrencilere yönelik çalışmalar</a:t>
            </a:r>
          </a:p>
          <a:p>
            <a:pPr>
              <a:buFontTx/>
              <a:buNone/>
            </a:pPr>
            <a:endParaRPr lang="tr-TR" altLang="tr-TR" dirty="0" smtClean="0"/>
          </a:p>
        </p:txBody>
      </p:sp>
      <p:sp>
        <p:nvSpPr>
          <p:cNvPr id="4" name="3 Slayt Numarası Yer Tutucusu"/>
          <p:cNvSpPr>
            <a:spLocks noGrp="1"/>
          </p:cNvSpPr>
          <p:nvPr>
            <p:ph type="sldNum" sz="quarter" idx="12"/>
          </p:nvPr>
        </p:nvSpPr>
        <p:spPr/>
        <p:txBody>
          <a:bodyPr/>
          <a:lstStyle/>
          <a:p>
            <a:pPr>
              <a:defRPr/>
            </a:pPr>
            <a:fld id="{E3E1776D-5480-4F2E-B2A2-6BC6FA7AC573}" type="slidenum">
              <a:rPr lang="tr-TR" smtClean="0"/>
              <a:pPr>
                <a:defRPr/>
              </a:pPr>
              <a:t>6</a:t>
            </a:fld>
            <a:endParaRPr lang="tr-TR"/>
          </a:p>
        </p:txBody>
      </p:sp>
    </p:spTree>
    <p:extLst>
      <p:ext uri="{BB962C8B-B14F-4D97-AF65-F5344CB8AC3E}">
        <p14:creationId xmlns:p14="http://schemas.microsoft.com/office/powerpoint/2010/main" val="491763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20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20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20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2000"/>
                                        <p:tgtEl>
                                          <p:spTgt spid="24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fade">
                                      <p:cBhvr>
                                        <p:cTn id="32" dur="20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i="1" dirty="0" smtClean="0"/>
              <a:t>2. Kategori</a:t>
            </a:r>
            <a:r>
              <a:rPr lang="tr-TR" dirty="0" smtClean="0"/>
              <a:t/>
            </a:r>
            <a:br>
              <a:rPr lang="tr-TR" dirty="0" smtClean="0"/>
            </a:br>
            <a:r>
              <a:rPr lang="tr-TR" i="1" dirty="0" smtClean="0"/>
              <a:t>Bilimsel ve Teknolojik Faaliyetler</a:t>
            </a:r>
            <a:endParaRPr lang="tr-TR" dirty="0"/>
          </a:p>
        </p:txBody>
      </p:sp>
      <p:sp>
        <p:nvSpPr>
          <p:cNvPr id="27651" name="2 İçerik Yer Tutucusu"/>
          <p:cNvSpPr>
            <a:spLocks noGrp="1"/>
          </p:cNvSpPr>
          <p:nvPr>
            <p:ph idx="1"/>
          </p:nvPr>
        </p:nvSpPr>
        <p:spPr/>
        <p:txBody>
          <a:bodyPr/>
          <a:lstStyle/>
          <a:p>
            <a:pPr>
              <a:buFontTx/>
              <a:buNone/>
            </a:pPr>
            <a:r>
              <a:rPr lang="tr-TR" altLang="tr-TR" dirty="0" smtClean="0"/>
              <a:t>	2.1. Bilimsel buluşlar</a:t>
            </a:r>
          </a:p>
          <a:p>
            <a:pPr>
              <a:buFontTx/>
              <a:buNone/>
            </a:pPr>
            <a:r>
              <a:rPr lang="tr-TR" altLang="tr-TR" dirty="0" smtClean="0"/>
              <a:t>	2.2. Teknolojik buluşlar</a:t>
            </a:r>
          </a:p>
          <a:p>
            <a:pPr>
              <a:buFontTx/>
              <a:buNone/>
            </a:pPr>
            <a:r>
              <a:rPr lang="tr-TR" altLang="tr-TR" dirty="0" smtClean="0"/>
              <a:t>	2.3.Ürün ve hizmetlerin bilim ve teknoloji kullanılarak geliştirilmesi</a:t>
            </a:r>
          </a:p>
          <a:p>
            <a:pPr>
              <a:buFontTx/>
              <a:buNone/>
            </a:pPr>
            <a:r>
              <a:rPr lang="tr-TR" altLang="tr-TR" dirty="0" smtClean="0"/>
              <a:t>	2.4.Araştırma ve geliştirme faaliyetleri</a:t>
            </a:r>
          </a:p>
          <a:p>
            <a:pPr>
              <a:buFontTx/>
              <a:buNone/>
            </a:pPr>
            <a:r>
              <a:rPr lang="tr-TR" altLang="tr-TR" dirty="0" smtClean="0"/>
              <a:t>	2.5.Bilimsel ve teknolojik çözüm önerileri</a:t>
            </a:r>
          </a:p>
        </p:txBody>
      </p:sp>
      <p:sp>
        <p:nvSpPr>
          <p:cNvPr id="4" name="3 Slayt Numarası Yer Tutucusu"/>
          <p:cNvSpPr>
            <a:spLocks noGrp="1"/>
          </p:cNvSpPr>
          <p:nvPr>
            <p:ph type="sldNum" sz="quarter" idx="12"/>
          </p:nvPr>
        </p:nvSpPr>
        <p:spPr/>
        <p:txBody>
          <a:bodyPr/>
          <a:lstStyle/>
          <a:p>
            <a:pPr>
              <a:defRPr/>
            </a:pPr>
            <a:fld id="{FF938E44-0C89-44A0-B438-15FF095394B0}" type="slidenum">
              <a:rPr lang="tr-TR" smtClean="0"/>
              <a:pPr>
                <a:defRPr/>
              </a:pPr>
              <a:t>7</a:t>
            </a:fld>
            <a:endParaRPr lang="tr-TR"/>
          </a:p>
        </p:txBody>
      </p:sp>
    </p:spTree>
    <p:extLst>
      <p:ext uri="{BB962C8B-B14F-4D97-AF65-F5344CB8AC3E}">
        <p14:creationId xmlns:p14="http://schemas.microsoft.com/office/powerpoint/2010/main" val="3203360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6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 calcmode="lin" valueType="num">
                                      <p:cBhvr>
                                        <p:cTn id="15" dur="10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765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76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76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7651">
                                            <p:txEl>
                                              <p:pRg st="2" end="2"/>
                                            </p:txEl>
                                          </p:spTgt>
                                        </p:tgtEl>
                                        <p:attrNameLst>
                                          <p:attrName>style.visibility</p:attrName>
                                        </p:attrNameLst>
                                      </p:cBhvr>
                                      <p:to>
                                        <p:strVal val="visible"/>
                                      </p:to>
                                    </p:set>
                                    <p:anim calcmode="lin" valueType="num">
                                      <p:cBhvr>
                                        <p:cTn id="23" dur="10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765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765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765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 calcmode="lin" valueType="num">
                                      <p:cBhvr>
                                        <p:cTn id="31" dur="10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765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765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765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7651">
                                            <p:txEl>
                                              <p:pRg st="4" end="4"/>
                                            </p:txEl>
                                          </p:spTgt>
                                        </p:tgtEl>
                                        <p:attrNameLst>
                                          <p:attrName>style.visibility</p:attrName>
                                        </p:attrNameLst>
                                      </p:cBhvr>
                                      <p:to>
                                        <p:strVal val="visible"/>
                                      </p:to>
                                    </p:set>
                                    <p:anim calcmode="lin" valueType="num">
                                      <p:cBhvr>
                                        <p:cTn id="39" dur="10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7651">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765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765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i="1" dirty="0" smtClean="0"/>
              <a:t>3.Kategori</a:t>
            </a:r>
            <a:br>
              <a:rPr lang="tr-TR" i="1" dirty="0" smtClean="0"/>
            </a:br>
            <a:r>
              <a:rPr lang="tr-TR" i="1" dirty="0" smtClean="0"/>
              <a:t>Kurumsal Kapasitenin Geliştirilmesi</a:t>
            </a:r>
            <a:endParaRPr lang="tr-TR" dirty="0"/>
          </a:p>
        </p:txBody>
      </p:sp>
      <p:sp>
        <p:nvSpPr>
          <p:cNvPr id="29699" name="2 İçerik Yer Tutucusu"/>
          <p:cNvSpPr>
            <a:spLocks noGrp="1"/>
          </p:cNvSpPr>
          <p:nvPr>
            <p:ph idx="1"/>
          </p:nvPr>
        </p:nvSpPr>
        <p:spPr/>
        <p:txBody>
          <a:bodyPr>
            <a:normAutofit lnSpcReduction="10000"/>
          </a:bodyPr>
          <a:lstStyle/>
          <a:p>
            <a:pPr>
              <a:buFontTx/>
              <a:buNone/>
            </a:pPr>
            <a:r>
              <a:rPr lang="tr-TR" altLang="tr-TR" b="1" dirty="0" smtClean="0"/>
              <a:t>	3.1. İnsan kaynakları</a:t>
            </a:r>
          </a:p>
          <a:p>
            <a:pPr>
              <a:buFontTx/>
              <a:buNone/>
            </a:pPr>
            <a:r>
              <a:rPr lang="tr-TR" altLang="tr-TR" dirty="0" smtClean="0"/>
              <a:t>		3.1.1.İnsan kaynaklarının yönetimi</a:t>
            </a:r>
          </a:p>
          <a:p>
            <a:pPr>
              <a:buFontTx/>
              <a:buNone/>
            </a:pPr>
            <a:r>
              <a:rPr lang="tr-TR" altLang="tr-TR" dirty="0" smtClean="0"/>
              <a:t>		3.1.2.İnsan kaynaklarının eğitimi ve geliştirilmesi </a:t>
            </a:r>
          </a:p>
          <a:p>
            <a:pPr>
              <a:buFontTx/>
              <a:buNone/>
            </a:pPr>
            <a:r>
              <a:rPr lang="tr-TR" altLang="tr-TR" b="1" dirty="0" smtClean="0"/>
              <a:t>	3.2.Fiziki ve mali altyapı</a:t>
            </a:r>
          </a:p>
          <a:p>
            <a:pPr>
              <a:buFontTx/>
              <a:buNone/>
            </a:pPr>
            <a:r>
              <a:rPr lang="tr-TR" altLang="tr-TR" dirty="0" smtClean="0"/>
              <a:t>		3.2.1.Finansal kaynakların etkin yönetimi</a:t>
            </a:r>
          </a:p>
          <a:p>
            <a:pPr>
              <a:buFontTx/>
              <a:buNone/>
            </a:pPr>
            <a:r>
              <a:rPr lang="tr-TR" altLang="tr-TR" dirty="0" smtClean="0"/>
              <a:t>		3.2.2.Eğitim tesisleri ve altyapı</a:t>
            </a:r>
          </a:p>
          <a:p>
            <a:pPr>
              <a:buFontTx/>
              <a:buNone/>
            </a:pPr>
            <a:r>
              <a:rPr lang="tr-TR" altLang="tr-TR" dirty="0" smtClean="0"/>
              <a:t>		3.2.3.Donatım</a:t>
            </a:r>
          </a:p>
        </p:txBody>
      </p:sp>
      <p:sp>
        <p:nvSpPr>
          <p:cNvPr id="4" name="3 Slayt Numarası Yer Tutucusu"/>
          <p:cNvSpPr>
            <a:spLocks noGrp="1"/>
          </p:cNvSpPr>
          <p:nvPr>
            <p:ph type="sldNum" sz="quarter" idx="12"/>
          </p:nvPr>
        </p:nvSpPr>
        <p:spPr/>
        <p:txBody>
          <a:bodyPr/>
          <a:lstStyle/>
          <a:p>
            <a:pPr>
              <a:defRPr/>
            </a:pPr>
            <a:fld id="{FEB868DE-6B2A-4BB1-AE64-C2CA05920683}" type="slidenum">
              <a:rPr lang="tr-TR" smtClean="0"/>
              <a:pPr>
                <a:defRPr/>
              </a:pPr>
              <a:t>8</a:t>
            </a:fld>
            <a:endParaRPr lang="tr-TR" dirty="0"/>
          </a:p>
        </p:txBody>
      </p:sp>
    </p:spTree>
    <p:extLst>
      <p:ext uri="{BB962C8B-B14F-4D97-AF65-F5344CB8AC3E}">
        <p14:creationId xmlns:p14="http://schemas.microsoft.com/office/powerpoint/2010/main" val="1260383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slide(fromBottom)">
                                      <p:cBhvr>
                                        <p:cTn id="7" dur="500"/>
                                        <p:tgtEl>
                                          <p:spTgt spid="29699">
                                            <p:txEl>
                                              <p:pRg st="0" end="0"/>
                                            </p:txEl>
                                          </p:spTgt>
                                        </p:tgtEl>
                                      </p:cBhvr>
                                    </p:animEffect>
                                  </p:childTnLst>
                                </p:cTn>
                              </p:par>
                            </p:childTnLst>
                          </p:cTn>
                        </p:par>
                        <p:par>
                          <p:cTn id="8" fill="hold" nodeType="with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slide(fromBottom)">
                                      <p:cBhvr>
                                        <p:cTn id="11" dur="500"/>
                                        <p:tgtEl>
                                          <p:spTgt spid="29699">
                                            <p:txEl>
                                              <p:pRg st="1" end="1"/>
                                            </p:txEl>
                                          </p:spTgt>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29699">
                                            <p:txEl>
                                              <p:pRg st="2" end="2"/>
                                            </p:txEl>
                                          </p:spTgt>
                                        </p:tgtEl>
                                        <p:attrNameLst>
                                          <p:attrName>style.visibility</p:attrName>
                                        </p:attrNameLst>
                                      </p:cBhvr>
                                      <p:to>
                                        <p:strVal val="visible"/>
                                      </p:to>
                                    </p:set>
                                    <p:animEffect transition="in" filter="slide(fromBottom)">
                                      <p:cBhvr>
                                        <p:cTn id="14" dur="500"/>
                                        <p:tgtEl>
                                          <p:spTgt spid="29699">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Effect transition="in" filter="slide(fromBottom)">
                                      <p:cBhvr>
                                        <p:cTn id="19" dur="500"/>
                                        <p:tgtEl>
                                          <p:spTgt spid="29699">
                                            <p:txEl>
                                              <p:pRg st="3" end="3"/>
                                            </p:txEl>
                                          </p:spTgt>
                                        </p:tgtEl>
                                      </p:cBhvr>
                                    </p:animEffect>
                                  </p:childTnLst>
                                </p:cTn>
                              </p:par>
                            </p:childTnLst>
                          </p:cTn>
                        </p:par>
                        <p:par>
                          <p:cTn id="20" fill="hold">
                            <p:stCondLst>
                              <p:cond delay="500"/>
                            </p:stCondLst>
                            <p:childTnLst>
                              <p:par>
                                <p:cTn id="21" presetID="12" presetClass="entr" presetSubtype="4" fill="hold" grpId="0" nodeType="after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Effect transition="in" filter="slide(fromBottom)">
                                      <p:cBhvr>
                                        <p:cTn id="23" dur="500"/>
                                        <p:tgtEl>
                                          <p:spTgt spid="29699">
                                            <p:txEl>
                                              <p:pRg st="4" end="4"/>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9699">
                                            <p:txEl>
                                              <p:pRg st="5" end="5"/>
                                            </p:txEl>
                                          </p:spTgt>
                                        </p:tgtEl>
                                        <p:attrNameLst>
                                          <p:attrName>style.visibility</p:attrName>
                                        </p:attrNameLst>
                                      </p:cBhvr>
                                      <p:to>
                                        <p:strVal val="visible"/>
                                      </p:to>
                                    </p:set>
                                    <p:animEffect transition="in" filter="slide(fromBottom)">
                                      <p:cBhvr>
                                        <p:cTn id="26" dur="500"/>
                                        <p:tgtEl>
                                          <p:spTgt spid="29699">
                                            <p:txEl>
                                              <p:pRg st="5" end="5"/>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9699">
                                            <p:txEl>
                                              <p:pRg st="6" end="6"/>
                                            </p:txEl>
                                          </p:spTgt>
                                        </p:tgtEl>
                                        <p:attrNameLst>
                                          <p:attrName>style.visibility</p:attrName>
                                        </p:attrNameLst>
                                      </p:cBhvr>
                                      <p:to>
                                        <p:strVal val="visible"/>
                                      </p:to>
                                    </p:set>
                                    <p:animEffect transition="in" filter="slide(fromBottom)">
                                      <p:cBhvr>
                                        <p:cTn id="29"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i="1" dirty="0" smtClean="0"/>
              <a:t>3.Kategori</a:t>
            </a:r>
            <a:br>
              <a:rPr lang="tr-TR" i="1" dirty="0" smtClean="0"/>
            </a:br>
            <a:r>
              <a:rPr lang="tr-TR" i="1" dirty="0" smtClean="0"/>
              <a:t>Kurumsal Kapasitenin Geliştirilmesi</a:t>
            </a:r>
            <a:endParaRPr lang="tr-TR" dirty="0"/>
          </a:p>
        </p:txBody>
      </p:sp>
      <p:sp>
        <p:nvSpPr>
          <p:cNvPr id="30723" name="2 İçerik Yer Tutucusu"/>
          <p:cNvSpPr>
            <a:spLocks noGrp="1"/>
          </p:cNvSpPr>
          <p:nvPr>
            <p:ph idx="1"/>
          </p:nvPr>
        </p:nvSpPr>
        <p:spPr/>
        <p:txBody>
          <a:bodyPr/>
          <a:lstStyle/>
          <a:p>
            <a:pPr>
              <a:lnSpc>
                <a:spcPct val="100000"/>
              </a:lnSpc>
              <a:buFontTx/>
              <a:buNone/>
            </a:pPr>
            <a:r>
              <a:rPr lang="tr-TR" altLang="tr-TR" sz="2200" b="1" dirty="0" smtClean="0"/>
              <a:t>3.3.Yönetim ve organizasyon</a:t>
            </a:r>
          </a:p>
          <a:p>
            <a:pPr>
              <a:lnSpc>
                <a:spcPct val="100000"/>
              </a:lnSpc>
              <a:buFontTx/>
              <a:buNone/>
            </a:pPr>
            <a:r>
              <a:rPr lang="tr-TR" altLang="tr-TR" sz="2200" dirty="0" smtClean="0"/>
              <a:t>		3.3.1.Bürokrasinin azaltılması</a:t>
            </a:r>
          </a:p>
          <a:p>
            <a:pPr>
              <a:lnSpc>
                <a:spcPct val="100000"/>
              </a:lnSpc>
              <a:buFontTx/>
              <a:buNone/>
            </a:pPr>
            <a:r>
              <a:rPr lang="tr-TR" altLang="tr-TR" sz="2200" dirty="0" smtClean="0"/>
              <a:t>		3.3.2.Kurumsal izleme ve değerlendirme</a:t>
            </a:r>
          </a:p>
          <a:p>
            <a:pPr>
              <a:lnSpc>
                <a:spcPct val="100000"/>
              </a:lnSpc>
              <a:buFontTx/>
              <a:buNone/>
            </a:pPr>
            <a:r>
              <a:rPr lang="tr-TR" altLang="tr-TR" sz="2200" dirty="0" smtClean="0"/>
              <a:t>		3.3.3.Paydaş katılımı ve yönetişim</a:t>
            </a:r>
          </a:p>
          <a:p>
            <a:pPr>
              <a:lnSpc>
                <a:spcPct val="100000"/>
              </a:lnSpc>
              <a:buFontTx/>
              <a:buNone/>
            </a:pPr>
            <a:r>
              <a:rPr lang="tr-TR" altLang="tr-TR" sz="2200" dirty="0" smtClean="0"/>
              <a:t>		3.3.4.Kurumsal iletişim</a:t>
            </a:r>
          </a:p>
          <a:p>
            <a:pPr>
              <a:lnSpc>
                <a:spcPct val="100000"/>
              </a:lnSpc>
              <a:buFontTx/>
              <a:buNone/>
            </a:pPr>
            <a:r>
              <a:rPr lang="tr-TR" altLang="tr-TR" sz="2200" dirty="0" smtClean="0"/>
              <a:t>		3.3.5.Okul aile birliği etkinliklerinin artırılması</a:t>
            </a:r>
          </a:p>
          <a:p>
            <a:pPr>
              <a:lnSpc>
                <a:spcPct val="100000"/>
              </a:lnSpc>
              <a:buFontTx/>
              <a:buNone/>
            </a:pPr>
            <a:r>
              <a:rPr lang="tr-TR" altLang="tr-TR" sz="2200" b="1" dirty="0" smtClean="0"/>
              <a:t>3.4. Bilgi yönetimi</a:t>
            </a:r>
          </a:p>
          <a:p>
            <a:pPr>
              <a:lnSpc>
                <a:spcPct val="100000"/>
              </a:lnSpc>
              <a:buFontTx/>
              <a:buNone/>
            </a:pPr>
            <a:r>
              <a:rPr lang="tr-TR" altLang="tr-TR" sz="2200" dirty="0" smtClean="0"/>
              <a:t>		3.4.1.Elektronik ağ ortamlarının geliştirilmesi</a:t>
            </a:r>
          </a:p>
          <a:p>
            <a:pPr>
              <a:lnSpc>
                <a:spcPct val="100000"/>
              </a:lnSpc>
              <a:buFontTx/>
              <a:buNone/>
            </a:pPr>
            <a:r>
              <a:rPr lang="tr-TR" altLang="tr-TR" sz="2200" dirty="0" smtClean="0"/>
              <a:t>		3.4.2.Veri toplama ve analizi</a:t>
            </a:r>
          </a:p>
          <a:p>
            <a:pPr>
              <a:lnSpc>
                <a:spcPct val="100000"/>
              </a:lnSpc>
              <a:buFontTx/>
              <a:buNone/>
            </a:pPr>
            <a:r>
              <a:rPr lang="tr-TR" altLang="tr-TR" sz="2200" dirty="0" smtClean="0"/>
              <a:t>		3.4.3.Veri iletimi ve bilgi paylaşımı</a:t>
            </a:r>
          </a:p>
        </p:txBody>
      </p:sp>
      <p:sp>
        <p:nvSpPr>
          <p:cNvPr id="4" name="3 Slayt Numarası Yer Tutucusu"/>
          <p:cNvSpPr>
            <a:spLocks noGrp="1"/>
          </p:cNvSpPr>
          <p:nvPr>
            <p:ph type="sldNum" sz="quarter" idx="12"/>
          </p:nvPr>
        </p:nvSpPr>
        <p:spPr/>
        <p:txBody>
          <a:bodyPr/>
          <a:lstStyle/>
          <a:p>
            <a:pPr>
              <a:defRPr/>
            </a:pPr>
            <a:fld id="{02C202BA-50FB-4575-A3AE-4FB53A8F56F2}" type="slidenum">
              <a:rPr lang="tr-TR" smtClean="0"/>
              <a:pPr>
                <a:defRPr/>
              </a:pPr>
              <a:t>9</a:t>
            </a:fld>
            <a:endParaRPr lang="tr-TR"/>
          </a:p>
        </p:txBody>
      </p:sp>
    </p:spTree>
    <p:extLst>
      <p:ext uri="{BB962C8B-B14F-4D97-AF65-F5344CB8AC3E}">
        <p14:creationId xmlns:p14="http://schemas.microsoft.com/office/powerpoint/2010/main" val="3040806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2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7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23">
                                            <p:txEl>
                                              <p:pRg st="0" end="0"/>
                                            </p:txEl>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500" fill="hold"/>
                                        <p:tgtEl>
                                          <p:spTgt spid="3072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072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072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072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0723">
                                            <p:txEl>
                                              <p:pRg st="1" end="1"/>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500" fill="hold"/>
                                        <p:tgtEl>
                                          <p:spTgt spid="3072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0723">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3072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072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0723">
                                            <p:txEl>
                                              <p:pRg st="2" end="2"/>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30723">
                                            <p:txEl>
                                              <p:pRg st="3" end="3"/>
                                            </p:txEl>
                                          </p:spTgt>
                                        </p:tgtEl>
                                        <p:attrNameLst>
                                          <p:attrName>style.visibility</p:attrName>
                                        </p:attrNameLst>
                                      </p:cBhvr>
                                      <p:to>
                                        <p:strVal val="visible"/>
                                      </p:to>
                                    </p:set>
                                    <p:anim calcmode="lin" valueType="num">
                                      <p:cBhvr>
                                        <p:cTn id="28" dur="500" fill="hold"/>
                                        <p:tgtEl>
                                          <p:spTgt spid="3072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0723">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3072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072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0723">
                                            <p:txEl>
                                              <p:pRg st="3" end="3"/>
                                            </p:txEl>
                                          </p:spTgt>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30723">
                                            <p:txEl>
                                              <p:pRg st="4" end="4"/>
                                            </p:txEl>
                                          </p:spTgt>
                                        </p:tgtEl>
                                        <p:attrNameLst>
                                          <p:attrName>style.visibility</p:attrName>
                                        </p:attrNameLst>
                                      </p:cBhvr>
                                      <p:to>
                                        <p:strVal val="visible"/>
                                      </p:to>
                                    </p:set>
                                    <p:anim calcmode="lin" valueType="num">
                                      <p:cBhvr>
                                        <p:cTn id="35" dur="500" fill="hold"/>
                                        <p:tgtEl>
                                          <p:spTgt spid="3072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0723">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3072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072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0723">
                                            <p:txEl>
                                              <p:pRg st="4" end="4"/>
                                            </p:txEl>
                                          </p:spTgt>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30723">
                                            <p:txEl>
                                              <p:pRg st="5" end="5"/>
                                            </p:txEl>
                                          </p:spTgt>
                                        </p:tgtEl>
                                        <p:attrNameLst>
                                          <p:attrName>style.visibility</p:attrName>
                                        </p:attrNameLst>
                                      </p:cBhvr>
                                      <p:to>
                                        <p:strVal val="visible"/>
                                      </p:to>
                                    </p:set>
                                    <p:anim calcmode="lin" valueType="num">
                                      <p:cBhvr>
                                        <p:cTn id="42" dur="500" fill="hold"/>
                                        <p:tgtEl>
                                          <p:spTgt spid="3072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0723">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3072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072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0723">
                                            <p:txEl>
                                              <p:pRg st="5" end="5"/>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30723">
                                            <p:txEl>
                                              <p:pRg st="6" end="6"/>
                                            </p:txEl>
                                          </p:spTgt>
                                        </p:tgtEl>
                                        <p:attrNameLst>
                                          <p:attrName>style.visibility</p:attrName>
                                        </p:attrNameLst>
                                      </p:cBhvr>
                                      <p:to>
                                        <p:strVal val="visible"/>
                                      </p:to>
                                    </p:set>
                                    <p:anim calcmode="lin" valueType="num">
                                      <p:cBhvr>
                                        <p:cTn id="51" dur="500" fill="hold"/>
                                        <p:tgtEl>
                                          <p:spTgt spid="3072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0723">
                                            <p:txEl>
                                              <p:pRg st="6" end="6"/>
                                            </p:txEl>
                                          </p:spTgt>
                                        </p:tgtEl>
                                        <p:attrNameLst>
                                          <p:attrName>ppt_y</p:attrName>
                                        </p:attrNameLst>
                                      </p:cBhvr>
                                      <p:tavLst>
                                        <p:tav tm="0">
                                          <p:val>
                                            <p:strVal val="#ppt_y"/>
                                          </p:val>
                                        </p:tav>
                                        <p:tav tm="100000">
                                          <p:val>
                                            <p:strVal val="#ppt_y"/>
                                          </p:val>
                                        </p:tav>
                                      </p:tavLst>
                                    </p:anim>
                                    <p:anim calcmode="lin" valueType="num">
                                      <p:cBhvr>
                                        <p:cTn id="53" dur="500" fill="hold"/>
                                        <p:tgtEl>
                                          <p:spTgt spid="3072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072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0723">
                                            <p:txEl>
                                              <p:pRg st="6" end="6"/>
                                            </p:txEl>
                                          </p:spTgt>
                                        </p:tgtEl>
                                      </p:cBhvr>
                                    </p:animEffect>
                                  </p:childTnLst>
                                </p:cTn>
                              </p:par>
                            </p:childTnLst>
                          </p:cTn>
                        </p:par>
                        <p:par>
                          <p:cTn id="56" fill="hold" nodeType="withGroup">
                            <p:stCondLst>
                              <p:cond delay="13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0723">
                                            <p:txEl>
                                              <p:pRg st="7" end="7"/>
                                            </p:txEl>
                                          </p:spTgt>
                                        </p:tgtEl>
                                        <p:attrNameLst>
                                          <p:attrName>style.visibility</p:attrName>
                                        </p:attrNameLst>
                                      </p:cBhvr>
                                      <p:to>
                                        <p:strVal val="visible"/>
                                      </p:to>
                                    </p:set>
                                    <p:anim calcmode="lin" valueType="num">
                                      <p:cBhvr>
                                        <p:cTn id="59" dur="500" fill="hold"/>
                                        <p:tgtEl>
                                          <p:spTgt spid="3072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30723">
                                            <p:txEl>
                                              <p:pRg st="7" end="7"/>
                                            </p:txEl>
                                          </p:spTgt>
                                        </p:tgtEl>
                                        <p:attrNameLst>
                                          <p:attrName>ppt_y</p:attrName>
                                        </p:attrNameLst>
                                      </p:cBhvr>
                                      <p:tavLst>
                                        <p:tav tm="0">
                                          <p:val>
                                            <p:strVal val="#ppt_y"/>
                                          </p:val>
                                        </p:tav>
                                        <p:tav tm="100000">
                                          <p:val>
                                            <p:strVal val="#ppt_y"/>
                                          </p:val>
                                        </p:tav>
                                      </p:tavLst>
                                    </p:anim>
                                    <p:anim calcmode="lin" valueType="num">
                                      <p:cBhvr>
                                        <p:cTn id="61" dur="500" fill="hold"/>
                                        <p:tgtEl>
                                          <p:spTgt spid="3072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3072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30723">
                                            <p:txEl>
                                              <p:pRg st="7" end="7"/>
                                            </p:txEl>
                                          </p:spTgt>
                                        </p:tgtEl>
                                      </p:cBhvr>
                                    </p:animEffect>
                                  </p:childTnLst>
                                </p:cTn>
                              </p:par>
                              <p:par>
                                <p:cTn id="64" presetID="41" presetClass="entr" presetSubtype="0" fill="hold" grpId="0" nodeType="withEffect">
                                  <p:stCondLst>
                                    <p:cond delay="0"/>
                                  </p:stCondLst>
                                  <p:iterate type="lt">
                                    <p:tmPct val="10000"/>
                                  </p:iterate>
                                  <p:childTnLst>
                                    <p:set>
                                      <p:cBhvr>
                                        <p:cTn id="65" dur="1" fill="hold">
                                          <p:stCondLst>
                                            <p:cond delay="0"/>
                                          </p:stCondLst>
                                        </p:cTn>
                                        <p:tgtEl>
                                          <p:spTgt spid="30723">
                                            <p:txEl>
                                              <p:pRg st="8" end="8"/>
                                            </p:txEl>
                                          </p:spTgt>
                                        </p:tgtEl>
                                        <p:attrNameLst>
                                          <p:attrName>style.visibility</p:attrName>
                                        </p:attrNameLst>
                                      </p:cBhvr>
                                      <p:to>
                                        <p:strVal val="visible"/>
                                      </p:to>
                                    </p:set>
                                    <p:anim calcmode="lin" valueType="num">
                                      <p:cBhvr>
                                        <p:cTn id="66" dur="500" fill="hold"/>
                                        <p:tgtEl>
                                          <p:spTgt spid="3072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30723">
                                            <p:txEl>
                                              <p:pRg st="8" end="8"/>
                                            </p:txEl>
                                          </p:spTgt>
                                        </p:tgtEl>
                                        <p:attrNameLst>
                                          <p:attrName>ppt_y</p:attrName>
                                        </p:attrNameLst>
                                      </p:cBhvr>
                                      <p:tavLst>
                                        <p:tav tm="0">
                                          <p:val>
                                            <p:strVal val="#ppt_y"/>
                                          </p:val>
                                        </p:tav>
                                        <p:tav tm="100000">
                                          <p:val>
                                            <p:strVal val="#ppt_y"/>
                                          </p:val>
                                        </p:tav>
                                      </p:tavLst>
                                    </p:anim>
                                    <p:anim calcmode="lin" valueType="num">
                                      <p:cBhvr>
                                        <p:cTn id="68" dur="500" fill="hold"/>
                                        <p:tgtEl>
                                          <p:spTgt spid="3072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3072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30723">
                                            <p:txEl>
                                              <p:pRg st="8" end="8"/>
                                            </p:txEl>
                                          </p:spTgt>
                                        </p:tgtEl>
                                      </p:cBhvr>
                                    </p:animEffect>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30723">
                                            <p:txEl>
                                              <p:pRg st="9" end="9"/>
                                            </p:txEl>
                                          </p:spTgt>
                                        </p:tgtEl>
                                        <p:attrNameLst>
                                          <p:attrName>style.visibility</p:attrName>
                                        </p:attrNameLst>
                                      </p:cBhvr>
                                      <p:to>
                                        <p:strVal val="visible"/>
                                      </p:to>
                                    </p:set>
                                    <p:anim calcmode="lin" valueType="num">
                                      <p:cBhvr>
                                        <p:cTn id="73" dur="500" fill="hold"/>
                                        <p:tgtEl>
                                          <p:spTgt spid="3072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30723">
                                            <p:txEl>
                                              <p:pRg st="9" end="9"/>
                                            </p:txEl>
                                          </p:spTgt>
                                        </p:tgtEl>
                                        <p:attrNameLst>
                                          <p:attrName>ppt_y</p:attrName>
                                        </p:attrNameLst>
                                      </p:cBhvr>
                                      <p:tavLst>
                                        <p:tav tm="0">
                                          <p:val>
                                            <p:strVal val="#ppt_y"/>
                                          </p:val>
                                        </p:tav>
                                        <p:tav tm="100000">
                                          <p:val>
                                            <p:strVal val="#ppt_y"/>
                                          </p:val>
                                        </p:tav>
                                      </p:tavLst>
                                    </p:anim>
                                    <p:anim calcmode="lin" valueType="num">
                                      <p:cBhvr>
                                        <p:cTn id="75" dur="500" fill="hold"/>
                                        <p:tgtEl>
                                          <p:spTgt spid="3072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3072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307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1422</TotalTime>
  <Words>910</Words>
  <Application>Microsoft Office PowerPoint</Application>
  <PresentationFormat>Ekran Gösterisi (4:3)</PresentationFormat>
  <Paragraphs>202</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Ofis Teması</vt:lpstr>
      <vt:lpstr>PowerPoint Sunusu</vt:lpstr>
      <vt:lpstr>PowerPoint Sunusu</vt:lpstr>
      <vt:lpstr>PowerPoint Sunusu</vt:lpstr>
      <vt:lpstr>PowerPoint Sunusu</vt:lpstr>
      <vt:lpstr>BAŞVURU KATEGORİLERİ</vt:lpstr>
      <vt:lpstr>1.Kategori  Öğretim Yöntem ve Teknikleri </vt:lpstr>
      <vt:lpstr>2. Kategori Bilimsel ve Teknolojik Faaliyetler</vt:lpstr>
      <vt:lpstr>3.Kategori Kurumsal Kapasitenin Geliştirilmesi</vt:lpstr>
      <vt:lpstr>3.Kategori Kurumsal Kapasitenin Geliştirilmesi</vt:lpstr>
      <vt:lpstr>4. Kategori Eğitim Öğretime Erişim ve Yönlendirme </vt:lpstr>
      <vt:lpstr> 5. Kategori Olumlu Tutum ve Davranışların Geliştirilmesi</vt:lpstr>
      <vt:lpstr>PowerPoint Sunusu</vt:lpstr>
      <vt:lpstr> GENELGE 2017/15</vt:lpstr>
      <vt:lpstr>  GENELGE 2017/15</vt:lpstr>
      <vt:lpstr> GENELGE 2017/15</vt:lpstr>
      <vt:lpstr> GENELGE 2017/15</vt:lpstr>
      <vt:lpstr> GENELGE 2017/15</vt:lpstr>
      <vt:lpstr> GENELGE 2017/15</vt:lpstr>
      <vt:lpstr> GENELGE 2017/15</vt:lpstr>
      <vt:lpstr> GENELGE 2017/15</vt:lpstr>
      <vt:lpstr> GENELGE 2017/15</vt:lpstr>
      <vt:lpstr> GENELGE 2017/15</vt:lpstr>
      <vt:lpstr> GENELGE 2017/15</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DEĞERLENDİRİCİLERİN DİKKAT ETTİĞİ HUSUSLAR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siyabent</dc:creator>
  <cp:lastModifiedBy>elifsare</cp:lastModifiedBy>
  <cp:revision>199</cp:revision>
  <dcterms:created xsi:type="dcterms:W3CDTF">2016-10-22T15:22:12Z</dcterms:created>
  <dcterms:modified xsi:type="dcterms:W3CDTF">2017-11-01T22:02:49Z</dcterms:modified>
</cp:coreProperties>
</file>